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65" r:id="rId5"/>
    <p:sldId id="268" r:id="rId6"/>
    <p:sldId id="269" r:id="rId7"/>
    <p:sldId id="258" r:id="rId8"/>
    <p:sldId id="259" r:id="rId9"/>
    <p:sldId id="266" r:id="rId10"/>
    <p:sldId id="267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C466-EA54-47FA-AFCA-421EC4E7219A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5968F-EAC1-4101-A740-8F57015825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32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81092-35C4-4108-829A-38544F71907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28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81092-35C4-4108-829A-38544F71907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28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57E3AD9-BF33-467C-989A-D1DB16ED9E97}" type="datetimeFigureOut">
              <a:rPr lang="it-IT" smtClean="0"/>
              <a:t>05/11/2013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386A30D-8576-4C7E-B0DE-FBFA7305062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688231"/>
          </a:xfrm>
        </p:spPr>
        <p:txBody>
          <a:bodyPr/>
          <a:lstStyle/>
          <a:p>
            <a:pPr algn="ctr"/>
            <a:r>
              <a:rPr lang="it-IT" sz="5400" dirty="0" smtClean="0"/>
              <a:t>XV assemblea</a:t>
            </a:r>
            <a:endParaRPr lang="it-IT" sz="540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467544" y="2204864"/>
            <a:ext cx="8066856" cy="33123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5200" spc="600" dirty="0" smtClean="0"/>
              <a:t>Raccontare la </a:t>
            </a:r>
            <a:r>
              <a:rPr lang="it-IT" sz="5200" dirty="0" smtClean="0"/>
              <a:t>fede con le parole della vita</a:t>
            </a:r>
          </a:p>
          <a:p>
            <a:pPr algn="ctr"/>
            <a:r>
              <a:rPr lang="it-IT" sz="2400" dirty="0" smtClean="0"/>
              <a:t>L’</a:t>
            </a:r>
            <a:r>
              <a:rPr lang="it-IT" sz="2400" dirty="0" err="1" smtClean="0"/>
              <a:t>ac</a:t>
            </a:r>
            <a:r>
              <a:rPr lang="it-IT" sz="2400" dirty="0" smtClean="0"/>
              <a:t> </a:t>
            </a:r>
            <a:r>
              <a:rPr lang="it-IT" sz="2400" dirty="0" smtClean="0"/>
              <a:t>ne</a:t>
            </a:r>
            <a:r>
              <a:rPr lang="it-IT" sz="2400" dirty="0" smtClean="0"/>
              <a:t>l </a:t>
            </a:r>
            <a:r>
              <a:rPr lang="it-IT" sz="2400" dirty="0" smtClean="0"/>
              <a:t>cammino assembleare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356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2485255"/>
          </a:xfrm>
        </p:spPr>
        <p:txBody>
          <a:bodyPr/>
          <a:lstStyle/>
          <a:p>
            <a:pPr algn="just"/>
            <a:r>
              <a:rPr lang="it-IT" sz="3600" cap="none" dirty="0"/>
              <a:t>Rilevanza degli adulti, dei giovani e degli anziani nelle attività di collaborazione con la parrocchia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4437112"/>
            <a:ext cx="7272808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Il nostro impegno educativo è al servizio della comunità?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Come si concretizza il nostro essere membra vive della Chiesa locale e della Chiesa Universale?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Comprendiamo il cambiamento in atto nella Chiesa, dal punto di vista organizzativo, pastorale? Diamo un contributo positivo?</a:t>
            </a:r>
            <a:endParaRPr lang="it-IT" sz="2200" dirty="0">
              <a:latin typeface="Calibri" panose="020F0502020204030204" pitchFamily="34" charset="0"/>
            </a:endParaRP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1"/>
          </p:nvPr>
        </p:nvSpPr>
        <p:spPr>
          <a:xfrm>
            <a:off x="457200" y="77218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it-IT" sz="2800" cap="all" spc="120" dirty="0">
                <a:solidFill>
                  <a:schemeClr val="tx2"/>
                </a:solidFill>
                <a:latin typeface="+mj-lt"/>
              </a:rPr>
              <a:t>2.	l’eredità ricevuta dall’AC</a:t>
            </a:r>
          </a:p>
        </p:txBody>
      </p:sp>
    </p:spTree>
    <p:extLst>
      <p:ext uri="{BB962C8B-B14F-4D97-AF65-F5344CB8AC3E}">
        <p14:creationId xmlns:p14="http://schemas.microsoft.com/office/powerpoint/2010/main" val="2249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772400" cy="3600399"/>
          </a:xfrm>
        </p:spPr>
        <p:txBody>
          <a:bodyPr/>
          <a:lstStyle/>
          <a:p>
            <a:pPr algn="just"/>
            <a:r>
              <a:rPr lang="it-IT" sz="2800" dirty="0" smtClean="0"/>
              <a:t>a)	</a:t>
            </a:r>
            <a:r>
              <a:rPr lang="it-IT" sz="2800" cap="none" dirty="0" smtClean="0"/>
              <a:t>Deficit di democrazia che il nostro tempo rileva. Partecipazione e assunzione di responsabilità anche all’interno dell’associazione sono scarse e fragili. Si invoca un leader, a tutti i livelli, capace di risolvere i problemi, oppure si punta il dito per individuare responsabilità altrui e mai proprie.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6632"/>
            <a:ext cx="7772400" cy="67471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3. Questioni urgenti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4437112"/>
            <a:ext cx="7920880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Siamo di suscitare vocazioni di responsabili associativi, appassionati?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Curiamo i legami associativi e le relazioni che negli anni si sono costituite?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Ci sentiamo responsabili della vita della nostra associazione parrocchiale?</a:t>
            </a:r>
            <a:endParaRPr lang="it-IT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91264" cy="2736304"/>
          </a:xfrm>
        </p:spPr>
        <p:txBody>
          <a:bodyPr/>
          <a:lstStyle/>
          <a:p>
            <a:pPr algn="just"/>
            <a:r>
              <a:rPr lang="it-IT" sz="3200" cap="none" dirty="0"/>
              <a:t>B)	Crisi educativa. Ruolo importante che AC può avere attraverso i suoi aderenti nella scuola, negli oratori e nelle famiglie</a:t>
            </a:r>
          </a:p>
        </p:txBody>
      </p:sp>
      <p:sp>
        <p:nvSpPr>
          <p:cNvPr id="4" name="Segnaposto testo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3. Questioni urgenti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3861048"/>
            <a:ext cx="8136904" cy="2800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Quali attenzioni dedicano le associazioni ai percorsi formativi dei ragazzi?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Nelle parrocchie esiste la consapevolezza di un’AC come presenza che può dare un contributo positivo alla formazione?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Degli adolescenti e dei preadolescenti?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Dei giovani e degli adulti?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I percorsi che proponiamo sono un percorso di evangelizzazione, in quali aspetti devono migliorare?</a:t>
            </a:r>
            <a:endParaRPr lang="it-IT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772400" cy="2557264"/>
          </a:xfrm>
        </p:spPr>
        <p:txBody>
          <a:bodyPr/>
          <a:lstStyle/>
          <a:p>
            <a:pPr algn="just"/>
            <a:r>
              <a:rPr lang="it-IT" sz="2800" cap="none" dirty="0"/>
              <a:t>C)	Crisi economico-sociale. Il radicamento dell’AC sul territorio può favorire una conoscenza significativa delle varie situazioni al fine di un agire capace di trovare risposte concrete ai bisogni di molti</a:t>
            </a:r>
          </a:p>
        </p:txBody>
      </p:sp>
      <p:sp>
        <p:nvSpPr>
          <p:cNvPr id="4" name="Segnaposto testo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608111"/>
          </a:xfrm>
        </p:spPr>
        <p:txBody>
          <a:bodyPr/>
          <a:lstStyle/>
          <a:p>
            <a:r>
              <a:rPr lang="it-IT" dirty="0" smtClean="0"/>
              <a:t>3. Questioni urgenti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4149080"/>
            <a:ext cx="7272808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Siamo capaci come laici di AC di essere luogo profetico che interroga le Istituzioni, sollecitati a nostra volta dal vissuto delle persone ed in particolare degli ultimi?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Viviamo uno stile di vita sobrio, rispettoso del creato, in coerenza con il Vangelo?</a:t>
            </a:r>
            <a:endParaRPr lang="it-IT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Dalla discussione in consiglio è emerso: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70080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Calibri" panose="020F0502020204030204" pitchFamily="34" charset="0"/>
              </a:rPr>
              <a:t>Recupero ruolo responsabili e favorire azione di discernimento vocazionale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Calibri" panose="020F0502020204030204" pitchFamily="34" charset="0"/>
              </a:rPr>
              <a:t>Ripensare metodo partecipazione agli incontri provando a coinvolgere il maggior numero di iscritti in un lavoro di preparazione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Calibri" panose="020F0502020204030204" pitchFamily="34" charset="0"/>
              </a:rPr>
              <a:t>Gestire le responsabilità assunte insieme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Calibri" panose="020F0502020204030204" pitchFamily="34" charset="0"/>
              </a:rPr>
              <a:t>Formare gruppi di sostegno alla genitorialità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Calibri" panose="020F0502020204030204" pitchFamily="34" charset="0"/>
              </a:rPr>
              <a:t>Evitare di farsi fagocitare dalle attività parrocchiali, tenendo fede a d alcuni obiettivi minimi (ad es.: due incontri diocesani, </a:t>
            </a:r>
            <a:r>
              <a:rPr lang="it-IT" sz="2400" dirty="0" err="1" smtClean="0">
                <a:latin typeface="Calibri" panose="020F0502020204030204" pitchFamily="34" charset="0"/>
              </a:rPr>
              <a:t>campiscuola</a:t>
            </a:r>
            <a:r>
              <a:rPr lang="it-IT" sz="2400" dirty="0" smtClean="0">
                <a:latin typeface="Calibri" panose="020F0502020204030204" pitchFamily="34" charset="0"/>
              </a:rPr>
              <a:t>, iniziativa zonale)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>
                <a:latin typeface="Calibri" panose="020F0502020204030204" pitchFamily="34" charset="0"/>
              </a:rPr>
              <a:t>Coinvolgere gli assistenti in un percorso di cura spirituale in grado di rispondere alle richieste del Vescovo</a:t>
            </a:r>
          </a:p>
        </p:txBody>
      </p:sp>
    </p:spTree>
    <p:extLst>
      <p:ext uri="{BB962C8B-B14F-4D97-AF65-F5344CB8AC3E}">
        <p14:creationId xmlns:p14="http://schemas.microsoft.com/office/powerpoint/2010/main" val="349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84969"/>
            <a:ext cx="7772400" cy="5580335"/>
          </a:xfrm>
        </p:spPr>
        <p:txBody>
          <a:bodyPr/>
          <a:lstStyle/>
          <a:p>
            <a:pPr algn="just"/>
            <a:r>
              <a:rPr lang="it-IT" sz="3200" cap="none" dirty="0" smtClean="0"/>
              <a:t>Sul documento approvato in bozza dal consiglio nazionale abbiamo  riflettuto prima in Presidenza e poi in Consiglio diocesano, offrendo una mediazione che cerca di adattarsi alla nostra realtà, con il contributo delle assemblee parrocchiali e zonali andrà a costituire il documento finale che proporremo all’approvazione dell’assemblea diocesana il 23 febbraio 2014</a:t>
            </a:r>
            <a:endParaRPr lang="it-IT" sz="3200" cap="none" dirty="0"/>
          </a:p>
        </p:txBody>
      </p:sp>
    </p:spTree>
    <p:extLst>
      <p:ext uri="{BB962C8B-B14F-4D97-AF65-F5344CB8AC3E}">
        <p14:creationId xmlns:p14="http://schemas.microsoft.com/office/powerpoint/2010/main" val="10572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079054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1" indent="-438150">
              <a:buFont typeface="+mj-lt"/>
              <a:buAutoNum type="arabicPeriod"/>
            </a:pPr>
            <a:r>
              <a:rPr lang="it-IT" sz="4000" spc="120" dirty="0" smtClean="0">
                <a:solidFill>
                  <a:schemeClr val="tx2"/>
                </a:solidFill>
                <a:latin typeface="+mj-lt"/>
              </a:rPr>
              <a:t>Il senso dell’azione cattolica</a:t>
            </a:r>
          </a:p>
          <a:p>
            <a:pPr marL="533400" lvl="1" indent="-4381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4000" spc="120" dirty="0" smtClean="0">
                <a:solidFill>
                  <a:schemeClr val="tx2"/>
                </a:solidFill>
                <a:latin typeface="+mj-lt"/>
              </a:rPr>
              <a:t>L’eredità ricevuta</a:t>
            </a:r>
          </a:p>
          <a:p>
            <a:pPr marL="533400" lvl="1" indent="-438150">
              <a:spcBef>
                <a:spcPts val="1200"/>
              </a:spcBef>
              <a:buFont typeface="+mj-lt"/>
              <a:buAutoNum type="arabicPeriod"/>
            </a:pPr>
            <a:r>
              <a:rPr lang="it-IT" sz="4000" spc="120" dirty="0" smtClean="0">
                <a:solidFill>
                  <a:schemeClr val="tx2"/>
                </a:solidFill>
                <a:latin typeface="+mj-lt"/>
              </a:rPr>
              <a:t>Questioni urgenti sulle quali l’</a:t>
            </a:r>
            <a:r>
              <a:rPr lang="it-IT" sz="4000" spc="120" dirty="0" err="1" smtClean="0">
                <a:solidFill>
                  <a:schemeClr val="tx2"/>
                </a:solidFill>
                <a:latin typeface="+mj-lt"/>
              </a:rPr>
              <a:t>ac</a:t>
            </a:r>
            <a:r>
              <a:rPr lang="it-IT" sz="4000" spc="120" dirty="0" smtClean="0">
                <a:solidFill>
                  <a:schemeClr val="tx2"/>
                </a:solidFill>
                <a:latin typeface="+mj-lt"/>
              </a:rPr>
              <a:t> deve compromettersi</a:t>
            </a:r>
            <a:endParaRPr lang="it-IT" sz="4000" spc="12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44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1041698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Calibri" panose="020F0502020204030204" pitchFamily="34" charset="0"/>
              </a:rPr>
              <a:t>AC testimone della gioia e della speranza oltre che di un cammino di fede capace di dar forma alla vita nel quotidiano, a livello personale e comunitario</a:t>
            </a:r>
          </a:p>
          <a:p>
            <a:pPr algn="just"/>
            <a:r>
              <a:rPr lang="it-IT" sz="2800" dirty="0" smtClean="0">
                <a:latin typeface="Calibri" panose="020F0502020204030204" pitchFamily="34" charset="0"/>
              </a:rPr>
              <a:t>Cammino di discernimento vocazionale innanzitutto, di approfondimento della propria fede e laboratorio di integrazione della fede nella vita.</a:t>
            </a:r>
          </a:p>
          <a:p>
            <a:pPr algn="just"/>
            <a:r>
              <a:rPr lang="it-IT" sz="2800" dirty="0" smtClean="0">
                <a:latin typeface="Calibri" panose="020F0502020204030204" pitchFamily="34" charset="0"/>
              </a:rPr>
              <a:t>Ognuno si senta interpellato nel proprio cammino verso la santità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363272" cy="608111"/>
          </a:xfrm>
        </p:spPr>
        <p:txBody>
          <a:bodyPr>
            <a:noAutofit/>
          </a:bodyPr>
          <a:lstStyle/>
          <a:p>
            <a:r>
              <a:rPr lang="it-IT" sz="2800" dirty="0"/>
              <a:t>1</a:t>
            </a:r>
            <a:r>
              <a:rPr lang="it-IT" sz="2800" dirty="0" smtClean="0"/>
              <a:t>. Il </a:t>
            </a:r>
            <a:r>
              <a:rPr lang="it-IT" sz="2800" dirty="0"/>
              <a:t>senso</a:t>
            </a:r>
            <a:r>
              <a:rPr lang="it-IT" sz="2800" dirty="0" smtClean="0"/>
              <a:t> dell’azione cattolica</a:t>
            </a:r>
            <a:endParaRPr lang="it-IT" sz="28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67544" y="4797152"/>
            <a:ext cx="7848872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>
                <a:latin typeface="Calibri" panose="020F0502020204030204" pitchFamily="34" charset="0"/>
              </a:rPr>
              <a:t>Come parla alla nostra vita la vita della città, del paese? Quali provocazioni ci offre? Quali urgenze pone </a:t>
            </a:r>
            <a:r>
              <a:rPr lang="it-IT" sz="2200" dirty="0" smtClean="0">
                <a:latin typeface="Calibri" panose="020F0502020204030204" pitchFamily="34" charset="0"/>
              </a:rPr>
              <a:t>al </a:t>
            </a:r>
            <a:r>
              <a:rPr lang="it-IT" sz="2200" dirty="0">
                <a:latin typeface="Calibri" panose="020F0502020204030204" pitchFamily="34" charset="0"/>
              </a:rPr>
              <a:t>nostro impegno</a:t>
            </a:r>
            <a:r>
              <a:rPr lang="it-IT" sz="2200" dirty="0" smtClean="0">
                <a:latin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Quali scelte adottare per aiutare le persone a maturare il senso di una forte e fedele appartenenza all’AC?</a:t>
            </a:r>
            <a:endParaRPr lang="it-IT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260648"/>
            <a:ext cx="81721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</a:t>
            </a:r>
            <a:r>
              <a:rPr lang="it-IT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</a:t>
            </a:r>
            <a:r>
              <a:rPr lang="it-IT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Una programmazione pastorale condivisa - 1</a:t>
            </a:r>
          </a:p>
          <a:p>
            <a:pPr algn="just">
              <a:defRPr/>
            </a:pP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La pastorale integrata è cosa ben diversa da quelle collaborazioni sporadiche, provvisorie o tradizionali che ci sono sempre state tra le parrocchie. La pastorale integrata è organica e suppone una precisa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progettazione elaborata dai sacerdoti e dai laici dei Consigli pastorali</a:t>
            </a: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di tutte le parrocchie coinvolte nell’esperienza.</a:t>
            </a:r>
          </a:p>
          <a:p>
            <a:pPr algn="just">
              <a:defRPr/>
            </a:pP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Occorre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valorizzare l’apporto di tutte le aggregazioni laicali ed in particolare dell’Azione Cattolica</a:t>
            </a: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che per la sua dedizione alla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Chiesa diocesana</a:t>
            </a: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 per la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sua collaborazione all’interno della parrocchia</a:t>
            </a: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è quanto mai preziosa</a:t>
            </a: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in un momento di nuove prospettive per la missione delle nostre comunità cristiane.</a:t>
            </a:r>
          </a:p>
          <a:p>
            <a:pPr algn="r">
              <a:defRPr/>
            </a:pPr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(Vescovo Dante, presentazione anno pastorale 2013-2014)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581128"/>
            <a:ext cx="7848872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Vogliamo essere capaci di rispondere positivamente a questo appello. Il nostro impegno per una pastorale integrata è reale, consapevole 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Viviamo la corresponsabilità come un impegno forte che ci chiama a formarci sempre meglio per contribuire  alla vita della parrocchia e della diocesi?</a:t>
            </a:r>
            <a:endParaRPr lang="it-IT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2" y="648558"/>
            <a:ext cx="817215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C) Una programmazione pastorale condivisa - </a:t>
            </a:r>
            <a:r>
              <a:rPr lang="it-IT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</a:t>
            </a:r>
            <a:endParaRPr lang="it-IT" sz="3200" b="1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Rivolgo perciò un appello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tutti i laici</a:t>
            </a:r>
            <a:r>
              <a:rPr lang="it-IT" sz="2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</a:t>
            </a:r>
            <a:r>
              <a:rPr lang="it-IT" sz="2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desiderosi di assumere la sfida di questo improrogabile rinnovamento pastorale, di chiedersi seriamente se non sia il caso di riscoprire l’adesione all’Azione Cattolica attraverso la quale è possibile trovare quella formazione personale indispensabile tanto per il servizio nella Chiesa quanto per la missione nel mondo</a:t>
            </a:r>
            <a:endParaRPr lang="it-IT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algn="r">
              <a:defRPr/>
            </a:pPr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(Vescovo Dante, presentazione anno pastorale 2013-2014)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3861048"/>
            <a:ext cx="7848872" cy="24622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Ci domandiamo il senso della nostra adesione, così da saperlo comunicare agli altri?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Siamo capaci di proporre l’adesione ad altri, a chi partecipa alle nostre iniziative e a chi magari non frequenta pur non essendo contrario?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Siamo capaci di parlare ai nostri contemporanei in modo aperto senza precomprensioni o pregiudizi?</a:t>
            </a:r>
          </a:p>
        </p:txBody>
      </p:sp>
    </p:spTree>
    <p:extLst>
      <p:ext uri="{BB962C8B-B14F-4D97-AF65-F5344CB8AC3E}">
        <p14:creationId xmlns:p14="http://schemas.microsoft.com/office/powerpoint/2010/main" val="1944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440001"/>
            <a:ext cx="8424936" cy="4797311"/>
          </a:xfrm>
        </p:spPr>
        <p:txBody>
          <a:bodyPr/>
          <a:lstStyle/>
          <a:p>
            <a:pPr algn="just" defTabSz="895350">
              <a:lnSpc>
                <a:spcPct val="150000"/>
              </a:lnSpc>
            </a:pPr>
            <a:r>
              <a:rPr lang="it-IT" sz="2400" dirty="0"/>
              <a:t>• </a:t>
            </a:r>
            <a:r>
              <a:rPr lang="it-IT" sz="2400" dirty="0" smtClean="0"/>
              <a:t>	</a:t>
            </a:r>
            <a:r>
              <a:rPr lang="it-IT" sz="2400" cap="none" dirty="0" smtClean="0"/>
              <a:t>Esercizio di democrazia come scuola di partecipazione e responsabilità</a:t>
            </a:r>
            <a:br>
              <a:rPr lang="it-IT" sz="2400" cap="none" dirty="0" smtClean="0"/>
            </a:br>
            <a:r>
              <a:rPr lang="it-IT" sz="2400" cap="none" dirty="0" smtClean="0"/>
              <a:t>•	Centralità della formazione delle coscienze e di un cammino proposto come scuola di libertà</a:t>
            </a:r>
            <a:br>
              <a:rPr lang="it-IT" sz="2400" cap="none" dirty="0" smtClean="0"/>
            </a:br>
            <a:r>
              <a:rPr lang="it-IT" sz="2400" cap="none" dirty="0" smtClean="0"/>
              <a:t>•	Rilevanza degli adulti, dei giovani e degli anziani nelle attività di collaborazione con la parrocchia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50097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it-IT" sz="2800" cap="all" spc="120" dirty="0">
                <a:solidFill>
                  <a:schemeClr val="tx2"/>
                </a:solidFill>
                <a:latin typeface="+mj-lt"/>
              </a:rPr>
              <a:t>2.	l’eredità ricevuta dall’AC</a:t>
            </a:r>
          </a:p>
        </p:txBody>
      </p:sp>
    </p:spTree>
    <p:extLst>
      <p:ext uri="{BB962C8B-B14F-4D97-AF65-F5344CB8AC3E}">
        <p14:creationId xmlns:p14="http://schemas.microsoft.com/office/powerpoint/2010/main" val="1944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2269231"/>
          </a:xfrm>
        </p:spPr>
        <p:txBody>
          <a:bodyPr/>
          <a:lstStyle/>
          <a:p>
            <a:pPr algn="just"/>
            <a:r>
              <a:rPr lang="it-IT" sz="3600" cap="none" dirty="0"/>
              <a:t>Esercizio di democrazia come scuola di partecipazione e responsabilità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4437112"/>
            <a:ext cx="7272808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Un’AC trainante o trainata?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I nostri gruppi sono  aperti alla comunione ecclesiale intra ed </a:t>
            </a:r>
            <a:r>
              <a:rPr lang="it-IT" sz="2200" dirty="0" err="1" smtClean="0">
                <a:latin typeface="Calibri" panose="020F0502020204030204" pitchFamily="34" charset="0"/>
              </a:rPr>
              <a:t>extraecclesiale</a:t>
            </a:r>
            <a:r>
              <a:rPr lang="it-IT" sz="2200" dirty="0" smtClean="0">
                <a:latin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Sanno leggere e rispondere alle richieste del territorio?</a:t>
            </a:r>
          </a:p>
          <a:p>
            <a:pPr marL="457200" indent="-457200">
              <a:buFont typeface="+mj-lt"/>
              <a:buAutoNum type="arabicPeriod"/>
            </a:pPr>
            <a:endParaRPr lang="it-IT" sz="2200" dirty="0">
              <a:latin typeface="Calibri" panose="020F0502020204030204" pitchFamily="34" charset="0"/>
            </a:endParaRP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1"/>
          </p:nvPr>
        </p:nvSpPr>
        <p:spPr>
          <a:xfrm>
            <a:off x="457200" y="77218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it-IT" sz="2800" cap="all" spc="120" dirty="0">
                <a:solidFill>
                  <a:schemeClr val="tx2"/>
                </a:solidFill>
                <a:latin typeface="+mj-lt"/>
              </a:rPr>
              <a:t>2.	l’eredità ricevuta dall’AC</a:t>
            </a:r>
          </a:p>
        </p:txBody>
      </p:sp>
    </p:spTree>
    <p:extLst>
      <p:ext uri="{BB962C8B-B14F-4D97-AF65-F5344CB8AC3E}">
        <p14:creationId xmlns:p14="http://schemas.microsoft.com/office/powerpoint/2010/main" val="28398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003232" cy="2413247"/>
          </a:xfrm>
        </p:spPr>
        <p:txBody>
          <a:bodyPr/>
          <a:lstStyle/>
          <a:p>
            <a:pPr algn="just"/>
            <a:r>
              <a:rPr lang="it-IT" sz="3600" cap="none" dirty="0" smtClean="0"/>
              <a:t>Centralità della formazione delle coscienze e del cammino proposto come scuola di libertà</a:t>
            </a:r>
            <a:endParaRPr lang="it-IT" sz="3600" cap="non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4149080"/>
            <a:ext cx="7272808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Come l’AC accompagna, promuove e stimola le vocazioni al servizio educativo?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I nostri gruppi sono luoghi di discernimento vocazionale?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dirty="0" smtClean="0">
                <a:latin typeface="Calibri" panose="020F0502020204030204" pitchFamily="34" charset="0"/>
              </a:rPr>
              <a:t>Siamo capaci di alimentare la sensibilità verso la partecipazione civile, la democrazia e verso quella alta forma di carità che è l’impegno politico?</a:t>
            </a:r>
            <a:endParaRPr lang="it-IT" sz="2200" dirty="0">
              <a:latin typeface="Calibri" panose="020F0502020204030204" pitchFamily="34" charset="0"/>
            </a:endParaRP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1"/>
          </p:nvPr>
        </p:nvSpPr>
        <p:spPr>
          <a:xfrm>
            <a:off x="457200" y="77218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it-IT" sz="2800" cap="all" spc="120" dirty="0">
                <a:solidFill>
                  <a:schemeClr val="tx2"/>
                </a:solidFill>
                <a:latin typeface="+mj-lt"/>
              </a:rPr>
              <a:t>2.	l’eredità ricevuta dall’AC</a:t>
            </a:r>
          </a:p>
        </p:txBody>
      </p:sp>
    </p:spTree>
    <p:extLst>
      <p:ext uri="{BB962C8B-B14F-4D97-AF65-F5344CB8AC3E}">
        <p14:creationId xmlns:p14="http://schemas.microsoft.com/office/powerpoint/2010/main" val="11148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ial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ial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ial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1688</TotalTime>
  <Words>890</Words>
  <Application>Microsoft Office PowerPoint</Application>
  <PresentationFormat>Presentazione su schermo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Essenziale</vt:lpstr>
      <vt:lpstr>XV assemblea</vt:lpstr>
      <vt:lpstr>Sul documento approvato in bozza dal consiglio nazionale abbiamo  riflettuto prima in Presidenza e poi in Consiglio diocesano, offrendo una mediazione che cerca di adattarsi alla nostra realtà, con il contributo delle assemblee parrocchiali e zonali andrà a costituire il documento finale che proporremo all’approvazione dell’assemblea diocesana il 23 febbraio 2014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•  Esercizio di democrazia come scuola di partecipazione e responsabilità • Centralità della formazione delle coscienze e di un cammino proposto come scuola di libertà • Rilevanza degli adulti, dei giovani e degli anziani nelle attività di collaborazione con la parrocchia</vt:lpstr>
      <vt:lpstr>Esercizio di democrazia come scuola di partecipazione e responsabilità</vt:lpstr>
      <vt:lpstr>Centralità della formazione delle coscienze e del cammino proposto come scuola di libertà</vt:lpstr>
      <vt:lpstr>Rilevanza degli adulti, dei giovani e degli anziani nelle attività di collaborazione con la parrocchia</vt:lpstr>
      <vt:lpstr>a) Deficit di democrazia che il nostro tempo rileva. Partecipazione e assunzione di responsabilità anche all’interno dell’associazione sono scarse e fragili. Si invoca un leader, a tutti i livelli, capace di risolvere i problemi, oppure si punta il dito per individuare responsabilità altrui e mai proprie.</vt:lpstr>
      <vt:lpstr>B) Crisi educativa. Ruolo importante che AC può avere attraverso i suoi aderenti nella scuola, negli oratori e nelle famiglie</vt:lpstr>
      <vt:lpstr>C) Crisi economico-sociale. Il radicamento dell’AC sul territorio può favorire una conoscenza significativa delle varie situazioni al fine di un agire capace di trovare risposte concrete ai bisogni di molti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assemblea</dc:title>
  <dc:creator>SysAdmin</dc:creator>
  <cp:lastModifiedBy>SysAdmin</cp:lastModifiedBy>
  <cp:revision>27</cp:revision>
  <dcterms:created xsi:type="dcterms:W3CDTF">2013-10-24T19:18:32Z</dcterms:created>
  <dcterms:modified xsi:type="dcterms:W3CDTF">2013-11-05T10:27:34Z</dcterms:modified>
</cp:coreProperties>
</file>