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256" r:id="rId2"/>
    <p:sldId id="272" r:id="rId3"/>
    <p:sldId id="259" r:id="rId4"/>
    <p:sldId id="258" r:id="rId5"/>
    <p:sldId id="260" r:id="rId6"/>
    <p:sldId id="279" r:id="rId7"/>
    <p:sldId id="261" r:id="rId8"/>
    <p:sldId id="283" r:id="rId9"/>
    <p:sldId id="286" r:id="rId10"/>
    <p:sldId id="285" r:id="rId11"/>
    <p:sldId id="284" r:id="rId12"/>
    <p:sldId id="288" r:id="rId13"/>
    <p:sldId id="262" r:id="rId14"/>
    <p:sldId id="263" r:id="rId15"/>
    <p:sldId id="264" r:id="rId16"/>
    <p:sldId id="265" r:id="rId17"/>
    <p:sldId id="266" r:id="rId18"/>
    <p:sldId id="267" r:id="rId19"/>
    <p:sldId id="268" r:id="rId20"/>
    <p:sldId id="269" r:id="rId21"/>
    <p:sldId id="287" r:id="rId22"/>
    <p:sldId id="271" r:id="rId23"/>
    <p:sldId id="280" r:id="rId24"/>
    <p:sldId id="282" r:id="rId25"/>
    <p:sldId id="270" r:id="rId26"/>
    <p:sldId id="275" r:id="rId27"/>
    <p:sldId id="276" r:id="rId28"/>
    <p:sldId id="278" r:id="rId29"/>
    <p:sldId id="277" r:id="rId3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9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A4D4E9-CB7A-44C3-8620-69089A83CC1C}" type="datetimeFigureOut">
              <a:rPr lang="it-IT" smtClean="0"/>
              <a:pPr/>
              <a:t>22/01/2016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9499E5-583F-4712-AD8A-E674B5CE1978}"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FA9499E5-583F-4712-AD8A-E674B5CE1978}" type="slidenum">
              <a:rPr lang="it-IT" smtClean="0"/>
              <a:pPr/>
              <a:t>1</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Basti citare le tre testimonianze che hanno preceduto il discorso del Papa, il discorso stesso di Papa Francesco, che ha reso il suo dire una vera </a:t>
            </a:r>
            <a:r>
              <a:rPr lang="it-IT" dirty="0" err="1" smtClean="0"/>
              <a:t>espereinza</a:t>
            </a:r>
            <a:r>
              <a:rPr lang="it-IT" dirty="0" smtClean="0"/>
              <a:t> fortemente coinvolgente, tanto che è un discorso che avrebbe bisogno di </a:t>
            </a:r>
            <a:r>
              <a:rPr lang="it-IT" smtClean="0"/>
              <a:t>essere ascoltato, più che letto.</a:t>
            </a:r>
            <a:endParaRPr lang="it-IT" dirty="0"/>
          </a:p>
        </p:txBody>
      </p:sp>
      <p:sp>
        <p:nvSpPr>
          <p:cNvPr id="4" name="Segnaposto numero diapositiva 3"/>
          <p:cNvSpPr>
            <a:spLocks noGrp="1"/>
          </p:cNvSpPr>
          <p:nvPr>
            <p:ph type="sldNum" sz="quarter" idx="10"/>
          </p:nvPr>
        </p:nvSpPr>
        <p:spPr/>
        <p:txBody>
          <a:bodyPr/>
          <a:lstStyle/>
          <a:p>
            <a:fld id="{FA9499E5-583F-4712-AD8A-E674B5CE1978}" type="slidenum">
              <a:rPr lang="it-IT" smtClean="0"/>
              <a:pPr/>
              <a:t>6</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5" name="Rettangolo arrotondato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ttangolo arrotondato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olo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it-IT" smtClean="0"/>
              <a:t>Fare clic per modificare lo stile del titolo</a:t>
            </a:r>
            <a:endParaRPr kumimoji="0" lang="en-US"/>
          </a:p>
        </p:txBody>
      </p:sp>
      <p:sp>
        <p:nvSpPr>
          <p:cNvPr id="20" name="Sottotitolo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sp>
        <p:nvSpPr>
          <p:cNvPr id="19" name="Segnaposto data 18"/>
          <p:cNvSpPr>
            <a:spLocks noGrp="1"/>
          </p:cNvSpPr>
          <p:nvPr>
            <p:ph type="dt" sz="half" idx="10"/>
          </p:nvPr>
        </p:nvSpPr>
        <p:spPr/>
        <p:txBody>
          <a:bodyPr/>
          <a:lstStyle>
            <a:extLst/>
          </a:lstStyle>
          <a:p>
            <a:fld id="{AD13B25C-A58F-4BF6-9724-2B4100E0D25C}" type="datetimeFigureOut">
              <a:rPr lang="it-IT" smtClean="0"/>
              <a:pPr/>
              <a:t>22/01/2016</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11" name="Segnaposto numero diapositiva 10"/>
          <p:cNvSpPr>
            <a:spLocks noGrp="1"/>
          </p:cNvSpPr>
          <p:nvPr>
            <p:ph type="sldNum" sz="quarter" idx="12"/>
          </p:nvPr>
        </p:nvSpPr>
        <p:spPr/>
        <p:txBody>
          <a:bodyPr/>
          <a:lstStyle>
            <a:extLst/>
          </a:lstStyle>
          <a:p>
            <a:fld id="{02C9E95F-4F3C-4C75-9F6A-52739DCF4DA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502920" y="530352"/>
            <a:ext cx="8183880" cy="4187952"/>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AD13B25C-A58F-4BF6-9724-2B4100E0D25C}" type="datetimeFigureOut">
              <a:rPr lang="it-IT" smtClean="0"/>
              <a:pPr/>
              <a:t>22/01/2016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02C9E95F-4F3C-4C75-9F6A-52739DCF4DA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533404"/>
            <a:ext cx="1981200" cy="5257799"/>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533400" y="533402"/>
            <a:ext cx="5943600" cy="5257801"/>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AD13B25C-A58F-4BF6-9724-2B4100E0D25C}" type="datetimeFigureOut">
              <a:rPr lang="it-IT" smtClean="0"/>
              <a:pPr/>
              <a:t>22/01/2016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02C9E95F-4F3C-4C75-9F6A-52739DCF4DA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a:xfrm>
            <a:off x="502920" y="530352"/>
            <a:ext cx="8183880" cy="4187952"/>
          </a:xfrm>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AD13B25C-A58F-4BF6-9724-2B4100E0D25C}" type="datetimeFigureOut">
              <a:rPr lang="it-IT" smtClean="0"/>
              <a:pPr/>
              <a:t>22/01/2016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02C9E95F-4F3C-4C75-9F6A-52739DCF4DA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14" name="Rettangolo arrotondato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ttangolo arrotondato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AD13B25C-A58F-4BF6-9724-2B4100E0D25C}" type="datetimeFigureOut">
              <a:rPr lang="it-IT" smtClean="0"/>
              <a:pPr/>
              <a:t>22/01/2016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02C9E95F-4F3C-4C75-9F6A-52739DCF4DA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AD13B25C-A58F-4BF6-9724-2B4100E0D25C}" type="datetimeFigureOut">
              <a:rPr lang="it-IT" smtClean="0"/>
              <a:pPr/>
              <a:t>22/01/2016</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02C9E95F-4F3C-4C75-9F6A-52739DCF4DA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nchor="b"/>
          <a:lstStyle>
            <a:lvl1pPr>
              <a:defRPr b="1"/>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AD13B25C-A58F-4BF6-9724-2B4100E0D25C}" type="datetimeFigureOut">
              <a:rPr lang="it-IT" smtClean="0"/>
              <a:pPr/>
              <a:t>22/01/2016</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02C9E95F-4F3C-4C75-9F6A-52739DCF4DA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extLst/>
          </a:lstStyle>
          <a:p>
            <a:fld id="{AD13B25C-A58F-4BF6-9724-2B4100E0D25C}" type="datetimeFigureOut">
              <a:rPr lang="it-IT" smtClean="0"/>
              <a:pPr/>
              <a:t>22/01/2016</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02C9E95F-4F3C-4C75-9F6A-52739DCF4DA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7" name="Rettangolo arrotondato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egnaposto data 1"/>
          <p:cNvSpPr>
            <a:spLocks noGrp="1"/>
          </p:cNvSpPr>
          <p:nvPr>
            <p:ph type="dt" sz="half" idx="10"/>
          </p:nvPr>
        </p:nvSpPr>
        <p:spPr/>
        <p:txBody>
          <a:bodyPr/>
          <a:lstStyle>
            <a:extLst/>
          </a:lstStyle>
          <a:p>
            <a:fld id="{AD13B25C-A58F-4BF6-9724-2B4100E0D25C}" type="datetimeFigureOut">
              <a:rPr lang="it-IT" smtClean="0"/>
              <a:pPr/>
              <a:t>22/01/2016</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02C9E95F-4F3C-4C75-9F6A-52739DCF4DA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AD13B25C-A58F-4BF6-9724-2B4100E0D25C}" type="datetimeFigureOut">
              <a:rPr lang="it-IT" smtClean="0"/>
              <a:pPr/>
              <a:t>22/01/2016</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02C9E95F-4F3C-4C75-9F6A-52739DCF4DA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5" name="Rettangolo arrotondato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rrotonda singolo angolo rettangolo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AD13B25C-A58F-4BF6-9724-2B4100E0D25C}" type="datetimeFigureOut">
              <a:rPr lang="it-IT" smtClean="0"/>
              <a:pPr/>
              <a:t>22/01/2016</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02C9E95F-4F3C-4C75-9F6A-52739DCF4DAB}" type="slidenum">
              <a:rPr lang="it-IT" smtClean="0"/>
              <a:pPr/>
              <a:t>‹N›</a:t>
            </a:fld>
            <a:endParaRPr lang="it-IT"/>
          </a:p>
        </p:txBody>
      </p:sp>
      <p:sp>
        <p:nvSpPr>
          <p:cNvPr id="3" name="Segnaposto immagin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it-IT" smtClean="0"/>
              <a:t>Fare clic sull'icona per inserire un'immagine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ttangolo arrotondato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ttangolo arrotondato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Segnaposto titolo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it-IT" smtClean="0"/>
              <a:t>Fare clic per modificare lo stile del titolo</a:t>
            </a:r>
            <a:endParaRPr kumimoji="0" lang="en-US"/>
          </a:p>
        </p:txBody>
      </p:sp>
      <p:sp>
        <p:nvSpPr>
          <p:cNvPr id="4" name="Segnaposto testo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5" name="Segnaposto data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D13B25C-A58F-4BF6-9724-2B4100E0D25C}" type="datetimeFigureOut">
              <a:rPr lang="it-IT" smtClean="0"/>
              <a:pPr/>
              <a:t>22/01/2016</a:t>
            </a:fld>
            <a:endParaRPr lang="it-IT"/>
          </a:p>
        </p:txBody>
      </p:sp>
      <p:sp>
        <p:nvSpPr>
          <p:cNvPr id="18" name="Segnaposto piè di pagina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it-IT"/>
          </a:p>
        </p:txBody>
      </p:sp>
      <p:sp>
        <p:nvSpPr>
          <p:cNvPr id="5" name="Segnaposto numero diapositiva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2C9E95F-4F3C-4C75-9F6A-52739DCF4DA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a:p>
        </p:txBody>
      </p:sp>
      <p:sp>
        <p:nvSpPr>
          <p:cNvPr id="3" name="Sottotitolo 2"/>
          <p:cNvSpPr>
            <a:spLocks noGrp="1"/>
          </p:cNvSpPr>
          <p:nvPr>
            <p:ph type="subTitle" idx="1"/>
          </p:nvPr>
        </p:nvSpPr>
        <p:spPr/>
        <p:txBody>
          <a:bodyPr/>
          <a:lstStyle/>
          <a:p>
            <a:endParaRPr lang="it-IT" dirty="0" smtClean="0"/>
          </a:p>
          <a:p>
            <a:r>
              <a:rPr lang="it-IT" dirty="0" smtClean="0"/>
              <a:t>La Chiesa cremonese si interroga</a:t>
            </a:r>
            <a:endParaRPr lang="it-IT" dirty="0"/>
          </a:p>
        </p:txBody>
      </p:sp>
      <p:pic>
        <p:nvPicPr>
          <p:cNvPr id="1026" name="Picture 2" descr="banner firenze grande"/>
          <p:cNvPicPr>
            <a:picLocks noChangeAspect="1" noChangeArrowheads="1"/>
          </p:cNvPicPr>
          <p:nvPr/>
        </p:nvPicPr>
        <p:blipFill>
          <a:blip r:embed="rId3" cstate="print"/>
          <a:srcRect/>
          <a:stretch>
            <a:fillRect/>
          </a:stretch>
        </p:blipFill>
        <p:spPr bwMode="auto">
          <a:xfrm>
            <a:off x="0" y="0"/>
            <a:ext cx="9144000" cy="350100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firenze2015.it/wp-content/uploads/2015/01/banner-firenze-piccolo.png"/>
          <p:cNvPicPr>
            <a:picLocks noChangeAspect="1" noChangeArrowheads="1"/>
          </p:cNvPicPr>
          <p:nvPr/>
        </p:nvPicPr>
        <p:blipFill>
          <a:blip r:embed="rId2" cstate="print"/>
          <a:srcRect/>
          <a:stretch>
            <a:fillRect/>
          </a:stretch>
        </p:blipFill>
        <p:spPr bwMode="auto">
          <a:xfrm>
            <a:off x="323528" y="260648"/>
            <a:ext cx="1944216" cy="764145"/>
          </a:xfrm>
          <a:prstGeom prst="rect">
            <a:avLst/>
          </a:prstGeom>
          <a:noFill/>
        </p:spPr>
      </p:pic>
      <p:sp>
        <p:nvSpPr>
          <p:cNvPr id="3" name="Titolo 2"/>
          <p:cNvSpPr>
            <a:spLocks noGrp="1"/>
          </p:cNvSpPr>
          <p:nvPr>
            <p:ph type="title"/>
          </p:nvPr>
        </p:nvSpPr>
        <p:spPr>
          <a:xfrm>
            <a:off x="539552" y="692696"/>
            <a:ext cx="8229600" cy="1143000"/>
          </a:xfrm>
        </p:spPr>
        <p:txBody>
          <a:bodyPr/>
          <a:lstStyle/>
          <a:p>
            <a:r>
              <a:rPr lang="it-IT" dirty="0" smtClean="0"/>
              <a:t>Il discorso di Papa Francesco </a:t>
            </a:r>
            <a:endParaRPr lang="it-IT" dirty="0"/>
          </a:p>
        </p:txBody>
      </p:sp>
      <p:sp>
        <p:nvSpPr>
          <p:cNvPr id="4" name="Segnaposto contenuto 3"/>
          <p:cNvSpPr>
            <a:spLocks noGrp="1"/>
          </p:cNvSpPr>
          <p:nvPr>
            <p:ph idx="1"/>
          </p:nvPr>
        </p:nvSpPr>
        <p:spPr>
          <a:xfrm>
            <a:off x="251520" y="1916832"/>
            <a:ext cx="8517632" cy="4320480"/>
          </a:xfrm>
        </p:spPr>
        <p:txBody>
          <a:bodyPr>
            <a:normAutofit fontScale="92500" lnSpcReduction="10000"/>
          </a:bodyPr>
          <a:lstStyle/>
          <a:p>
            <a:pPr>
              <a:buFontTx/>
              <a:buChar char="-"/>
            </a:pPr>
            <a:r>
              <a:rPr lang="it-IT" sz="3000" dirty="0" smtClean="0">
                <a:solidFill>
                  <a:srgbClr val="002060"/>
                </a:solidFill>
                <a:effectLst>
                  <a:outerShdw blurRad="38100" dist="38100" dir="2700000" algn="tl">
                    <a:srgbClr val="000000">
                      <a:alpha val="43137"/>
                    </a:srgbClr>
                  </a:outerShdw>
                </a:effectLst>
              </a:rPr>
              <a:t>La tentazione del potere</a:t>
            </a:r>
          </a:p>
          <a:p>
            <a:pPr>
              <a:buFontTx/>
              <a:buChar char="-"/>
            </a:pPr>
            <a:endParaRPr lang="it-IT" dirty="0" smtClean="0">
              <a:solidFill>
                <a:srgbClr val="002060"/>
              </a:solidFill>
            </a:endParaRPr>
          </a:p>
          <a:p>
            <a:pPr>
              <a:buFontTx/>
              <a:buChar char="-"/>
            </a:pPr>
            <a:r>
              <a:rPr lang="it-IT" dirty="0" smtClean="0"/>
              <a:t>“Non dobbiamo essere ossessionati dal “potere”, anche quando questo prende il volto di un potere utile e funzionale all’immagine sociale della Chiesa. Se la Chiesa non assume i sentimenti di Gesù, si disorienta, perde il senso. Se li assume, invece, sa essere all’altezza della sua missione. I sentimenti di Gesù ci dicono che una Chiesa che pensa a sé stessa e ai propri interessi sarebbe triste. ”. </a:t>
            </a:r>
          </a:p>
          <a:p>
            <a:pPr>
              <a:buFontTx/>
              <a:buChar char="-"/>
            </a:pPr>
            <a:endParaRPr lang="it-IT" dirty="0">
              <a:solidFill>
                <a:srgbClr val="00206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firenze2015.it/wp-content/uploads/2015/01/banner-firenze-piccolo.png"/>
          <p:cNvPicPr>
            <a:picLocks noChangeAspect="1" noChangeArrowheads="1"/>
          </p:cNvPicPr>
          <p:nvPr/>
        </p:nvPicPr>
        <p:blipFill>
          <a:blip r:embed="rId2" cstate="print"/>
          <a:srcRect/>
          <a:stretch>
            <a:fillRect/>
          </a:stretch>
        </p:blipFill>
        <p:spPr bwMode="auto">
          <a:xfrm>
            <a:off x="323528" y="260648"/>
            <a:ext cx="1944216" cy="764145"/>
          </a:xfrm>
          <a:prstGeom prst="rect">
            <a:avLst/>
          </a:prstGeom>
          <a:noFill/>
        </p:spPr>
      </p:pic>
      <p:sp>
        <p:nvSpPr>
          <p:cNvPr id="3" name="Titolo 2"/>
          <p:cNvSpPr>
            <a:spLocks noGrp="1"/>
          </p:cNvSpPr>
          <p:nvPr>
            <p:ph type="title"/>
          </p:nvPr>
        </p:nvSpPr>
        <p:spPr>
          <a:xfrm>
            <a:off x="539552" y="692696"/>
            <a:ext cx="8229600" cy="1143000"/>
          </a:xfrm>
        </p:spPr>
        <p:txBody>
          <a:bodyPr/>
          <a:lstStyle/>
          <a:p>
            <a:r>
              <a:rPr lang="it-IT" dirty="0" smtClean="0"/>
              <a:t>Il discorso di Papa Francesco </a:t>
            </a:r>
            <a:endParaRPr lang="it-IT" dirty="0"/>
          </a:p>
        </p:txBody>
      </p:sp>
      <p:sp>
        <p:nvSpPr>
          <p:cNvPr id="4" name="Segnaposto contenuto 3"/>
          <p:cNvSpPr>
            <a:spLocks noGrp="1"/>
          </p:cNvSpPr>
          <p:nvPr>
            <p:ph idx="1"/>
          </p:nvPr>
        </p:nvSpPr>
        <p:spPr>
          <a:xfrm>
            <a:off x="611560" y="1988840"/>
            <a:ext cx="8229600" cy="3960440"/>
          </a:xfrm>
        </p:spPr>
        <p:txBody>
          <a:bodyPr>
            <a:normAutofit fontScale="77500" lnSpcReduction="20000"/>
          </a:bodyPr>
          <a:lstStyle/>
          <a:p>
            <a:pPr>
              <a:buFontTx/>
              <a:buChar char="-"/>
            </a:pPr>
            <a:r>
              <a:rPr lang="it-IT" sz="3800" b="1" dirty="0" smtClean="0">
                <a:solidFill>
                  <a:srgbClr val="002060"/>
                </a:solidFill>
              </a:rPr>
              <a:t>I giovani</a:t>
            </a:r>
          </a:p>
          <a:p>
            <a:pPr>
              <a:buFontTx/>
              <a:buChar char="-"/>
            </a:pPr>
            <a:endParaRPr lang="it-IT" sz="3800" b="1" dirty="0" smtClean="0">
              <a:solidFill>
                <a:srgbClr val="002060"/>
              </a:solidFill>
            </a:endParaRPr>
          </a:p>
          <a:p>
            <a:pPr>
              <a:buFontTx/>
              <a:buChar char="-"/>
            </a:pPr>
            <a:r>
              <a:rPr lang="it-IT" dirty="0" smtClean="0"/>
              <a:t>“Giovani, superate l’apatia. Che nessuno disprezzi la vostra giovinezza, ma imparate ad essere modelli nel parlare e nell’agire. Vi chiedo di essere costruttori dell’Italia, di mettervi al lavoro per una Italia migliore. Per favore, non guardate dal balcone la vita, ma impegnatevi, immergetevi nell’ampio dialogo sociale e politico. Le mani della vostra fede si alzino verso il cielo, ma lo facciano mentre edificano una città costruita su rapporti in cui l’amore di Dio è il fondamento. E così sarete liberi di accettare le sfide dell’oggi, di vivere i cambiamenti e le trasformazioni.”</a:t>
            </a:r>
          </a:p>
          <a:p>
            <a:pPr>
              <a:buFontTx/>
              <a:buChar char="-"/>
            </a:pPr>
            <a:endParaRPr lang="it-IT" dirty="0" smtClean="0"/>
          </a:p>
          <a:p>
            <a:pPr>
              <a:buFontTx/>
              <a:buChar char="-"/>
            </a:pPr>
            <a:endParaRPr lang="it-IT" dirty="0">
              <a:solidFill>
                <a:srgbClr val="00206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firenze2015.it/wp-content/uploads/2015/01/banner-firenze-piccolo.png"/>
          <p:cNvPicPr>
            <a:picLocks noChangeAspect="1" noChangeArrowheads="1"/>
          </p:cNvPicPr>
          <p:nvPr/>
        </p:nvPicPr>
        <p:blipFill>
          <a:blip r:embed="rId2" cstate="print"/>
          <a:srcRect/>
          <a:stretch>
            <a:fillRect/>
          </a:stretch>
        </p:blipFill>
        <p:spPr bwMode="auto">
          <a:xfrm>
            <a:off x="323528" y="260648"/>
            <a:ext cx="1944216" cy="764145"/>
          </a:xfrm>
          <a:prstGeom prst="rect">
            <a:avLst/>
          </a:prstGeom>
          <a:noFill/>
        </p:spPr>
      </p:pic>
      <p:sp>
        <p:nvSpPr>
          <p:cNvPr id="3" name="Titolo 2"/>
          <p:cNvSpPr>
            <a:spLocks noGrp="1"/>
          </p:cNvSpPr>
          <p:nvPr>
            <p:ph type="title"/>
          </p:nvPr>
        </p:nvSpPr>
        <p:spPr>
          <a:xfrm>
            <a:off x="539552" y="548680"/>
            <a:ext cx="8229600" cy="1143000"/>
          </a:xfrm>
        </p:spPr>
        <p:txBody>
          <a:bodyPr/>
          <a:lstStyle/>
          <a:p>
            <a:r>
              <a:rPr lang="it-IT" dirty="0" smtClean="0"/>
              <a:t>Il discorso di Papa Francesco </a:t>
            </a:r>
            <a:endParaRPr lang="it-IT" dirty="0"/>
          </a:p>
        </p:txBody>
      </p:sp>
      <p:sp>
        <p:nvSpPr>
          <p:cNvPr id="4" name="Segnaposto contenuto 3"/>
          <p:cNvSpPr>
            <a:spLocks noGrp="1"/>
          </p:cNvSpPr>
          <p:nvPr>
            <p:ph idx="1"/>
          </p:nvPr>
        </p:nvSpPr>
        <p:spPr>
          <a:xfrm>
            <a:off x="611560" y="1988840"/>
            <a:ext cx="8229600" cy="4464496"/>
          </a:xfrm>
        </p:spPr>
        <p:txBody>
          <a:bodyPr>
            <a:normAutofit/>
          </a:bodyPr>
          <a:lstStyle/>
          <a:p>
            <a:pPr>
              <a:buFontTx/>
              <a:buChar char="-"/>
            </a:pPr>
            <a:r>
              <a:rPr lang="it-IT" sz="3800" b="1" dirty="0" smtClean="0">
                <a:solidFill>
                  <a:srgbClr val="002060"/>
                </a:solidFill>
              </a:rPr>
              <a:t>Un sogno di Chiesa </a:t>
            </a:r>
          </a:p>
          <a:p>
            <a:pPr>
              <a:buFontTx/>
              <a:buChar char="-"/>
            </a:pPr>
            <a:endParaRPr lang="it-IT" b="1" dirty="0" smtClean="0">
              <a:solidFill>
                <a:srgbClr val="002060"/>
              </a:solidFill>
            </a:endParaRPr>
          </a:p>
          <a:p>
            <a:pPr>
              <a:buFontTx/>
              <a:buChar char="-"/>
            </a:pPr>
            <a:r>
              <a:rPr lang="it-IT" dirty="0" smtClean="0"/>
              <a:t>Francesco disegna tre piste del suo “sogno” per la Chiesa italiana: </a:t>
            </a:r>
          </a:p>
          <a:p>
            <a:pPr>
              <a:buFontTx/>
              <a:buChar char="-"/>
            </a:pPr>
            <a:r>
              <a:rPr lang="it-IT" dirty="0" smtClean="0"/>
              <a:t>una Chiesa che include i poveri, </a:t>
            </a:r>
          </a:p>
          <a:p>
            <a:pPr>
              <a:buFontTx/>
              <a:buChar char="-"/>
            </a:pPr>
            <a:r>
              <a:rPr lang="it-IT" dirty="0" smtClean="0"/>
              <a:t>una Chiesa capace di dialogo e incontro</a:t>
            </a:r>
          </a:p>
          <a:p>
            <a:pPr>
              <a:buFontTx/>
              <a:buChar char="-"/>
            </a:pPr>
            <a:r>
              <a:rPr lang="it-IT" dirty="0" smtClean="0"/>
              <a:t>una Chiesa che dà un contributo critico alla vita civile. </a:t>
            </a:r>
          </a:p>
          <a:p>
            <a:pPr>
              <a:buFontTx/>
              <a:buChar char="-"/>
            </a:pPr>
            <a:endParaRPr lang="it-IT" dirty="0" smtClean="0"/>
          </a:p>
          <a:p>
            <a:pPr>
              <a:buFontTx/>
              <a:buChar char="-"/>
            </a:pPr>
            <a:endParaRPr lang="it-IT" dirty="0">
              <a:solidFill>
                <a:srgbClr val="00206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pic>
        <p:nvPicPr>
          <p:cNvPr id="4098" name="Picture 2" descr="http://www.firenze2015.it/wp-content/uploads/2015/01/banner-firenze-piccolo.png"/>
          <p:cNvPicPr>
            <a:picLocks noChangeAspect="1" noChangeArrowheads="1"/>
          </p:cNvPicPr>
          <p:nvPr/>
        </p:nvPicPr>
        <p:blipFill>
          <a:blip r:embed="rId2" cstate="print"/>
          <a:srcRect/>
          <a:stretch>
            <a:fillRect/>
          </a:stretch>
        </p:blipFill>
        <p:spPr bwMode="auto">
          <a:xfrm>
            <a:off x="323528" y="260648"/>
            <a:ext cx="1944216" cy="764145"/>
          </a:xfrm>
          <a:prstGeom prst="rect">
            <a:avLst/>
          </a:prstGeom>
          <a:noFill/>
        </p:spPr>
      </p:pic>
      <p:sp>
        <p:nvSpPr>
          <p:cNvPr id="3" name="Titolo 2"/>
          <p:cNvSpPr>
            <a:spLocks noGrp="1"/>
          </p:cNvSpPr>
          <p:nvPr>
            <p:ph type="title"/>
          </p:nvPr>
        </p:nvSpPr>
        <p:spPr>
          <a:xfrm>
            <a:off x="467544" y="1196752"/>
            <a:ext cx="8229600" cy="1143000"/>
          </a:xfrm>
        </p:spPr>
        <p:txBody>
          <a:bodyPr/>
          <a:lstStyle/>
          <a:p>
            <a:r>
              <a:rPr lang="it-IT" dirty="0" smtClean="0"/>
              <a:t>Le cinque vie </a:t>
            </a:r>
            <a:endParaRPr lang="it-IT" dirty="0"/>
          </a:p>
        </p:txBody>
      </p:sp>
      <p:sp>
        <p:nvSpPr>
          <p:cNvPr id="4" name="Segnaposto contenuto 3"/>
          <p:cNvSpPr>
            <a:spLocks noGrp="1"/>
          </p:cNvSpPr>
          <p:nvPr>
            <p:ph idx="1"/>
          </p:nvPr>
        </p:nvSpPr>
        <p:spPr>
          <a:xfrm>
            <a:off x="467544" y="2276872"/>
            <a:ext cx="8229600" cy="3672408"/>
          </a:xfrm>
        </p:spPr>
        <p:txBody>
          <a:bodyPr>
            <a:normAutofit/>
          </a:bodyPr>
          <a:lstStyle/>
          <a:p>
            <a:pPr>
              <a:buFontTx/>
              <a:buChar char="-"/>
            </a:pPr>
            <a:r>
              <a:rPr lang="it-IT" dirty="0" smtClean="0"/>
              <a:t>Le 5 vie: azioni di una Chiesa missionaria.</a:t>
            </a:r>
          </a:p>
          <a:p>
            <a:pPr>
              <a:buFontTx/>
              <a:buChar char="-"/>
            </a:pPr>
            <a:endParaRPr lang="it-IT" dirty="0" smtClean="0"/>
          </a:p>
          <a:p>
            <a:pPr>
              <a:buFontTx/>
              <a:buChar char="-"/>
            </a:pPr>
            <a:r>
              <a:rPr lang="it-IT" dirty="0" smtClean="0"/>
              <a:t>USCIRE</a:t>
            </a:r>
          </a:p>
          <a:p>
            <a:pPr>
              <a:buFontTx/>
              <a:buChar char="-"/>
            </a:pPr>
            <a:r>
              <a:rPr lang="it-IT" dirty="0" smtClean="0">
                <a:solidFill>
                  <a:srgbClr val="002060"/>
                </a:solidFill>
              </a:rPr>
              <a:t>ANNUNCIARE</a:t>
            </a:r>
          </a:p>
          <a:p>
            <a:pPr>
              <a:buFontTx/>
              <a:buChar char="-"/>
            </a:pPr>
            <a:r>
              <a:rPr lang="it-IT" dirty="0" smtClean="0">
                <a:solidFill>
                  <a:srgbClr val="002060"/>
                </a:solidFill>
              </a:rPr>
              <a:t>ABITARE</a:t>
            </a:r>
          </a:p>
          <a:p>
            <a:pPr>
              <a:buFontTx/>
              <a:buChar char="-"/>
            </a:pPr>
            <a:r>
              <a:rPr lang="it-IT" dirty="0" smtClean="0">
                <a:solidFill>
                  <a:srgbClr val="002060"/>
                </a:solidFill>
              </a:rPr>
              <a:t>EDUCARE</a:t>
            </a:r>
          </a:p>
          <a:p>
            <a:pPr>
              <a:buFontTx/>
              <a:buChar char="-"/>
            </a:pPr>
            <a:r>
              <a:rPr lang="it-IT" dirty="0" smtClean="0">
                <a:solidFill>
                  <a:srgbClr val="002060"/>
                </a:solidFill>
              </a:rPr>
              <a:t>TRASFIGURARE</a:t>
            </a:r>
          </a:p>
          <a:p>
            <a:pPr>
              <a:buFontTx/>
              <a:buChar char="-"/>
            </a:pPr>
            <a:endParaRPr lang="it-IT" dirty="0" smtClean="0"/>
          </a:p>
          <a:p>
            <a:pPr>
              <a:buFontTx/>
              <a:buChar char="-"/>
            </a:pPr>
            <a:endParaRPr lang="it-IT" dirty="0">
              <a:solidFill>
                <a:srgbClr val="00206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pic>
        <p:nvPicPr>
          <p:cNvPr id="4098" name="Picture 2" descr="http://www.firenze2015.it/wp-content/uploads/2015/01/banner-firenze-piccolo.png"/>
          <p:cNvPicPr>
            <a:picLocks noChangeAspect="1" noChangeArrowheads="1"/>
          </p:cNvPicPr>
          <p:nvPr/>
        </p:nvPicPr>
        <p:blipFill>
          <a:blip r:embed="rId2" cstate="print"/>
          <a:srcRect/>
          <a:stretch>
            <a:fillRect/>
          </a:stretch>
        </p:blipFill>
        <p:spPr bwMode="auto">
          <a:xfrm>
            <a:off x="323528" y="260648"/>
            <a:ext cx="1944216" cy="764145"/>
          </a:xfrm>
          <a:prstGeom prst="rect">
            <a:avLst/>
          </a:prstGeom>
          <a:noFill/>
        </p:spPr>
      </p:pic>
      <p:sp>
        <p:nvSpPr>
          <p:cNvPr id="3" name="Titolo 2"/>
          <p:cNvSpPr>
            <a:spLocks noGrp="1"/>
          </p:cNvSpPr>
          <p:nvPr>
            <p:ph type="title"/>
          </p:nvPr>
        </p:nvSpPr>
        <p:spPr>
          <a:xfrm>
            <a:off x="467544" y="1196752"/>
            <a:ext cx="8229600" cy="1143000"/>
          </a:xfrm>
        </p:spPr>
        <p:txBody>
          <a:bodyPr>
            <a:normAutofit/>
          </a:bodyPr>
          <a:lstStyle/>
          <a:p>
            <a:r>
              <a:rPr lang="it-IT" sz="3200" dirty="0" smtClean="0"/>
              <a:t>Le cinque vie </a:t>
            </a:r>
            <a:br>
              <a:rPr lang="it-IT" sz="3200" dirty="0" smtClean="0"/>
            </a:br>
            <a:r>
              <a:rPr lang="it-IT" b="1" dirty="0" smtClean="0"/>
              <a:t>USCIRE</a:t>
            </a:r>
            <a:endParaRPr lang="it-IT" sz="3200" b="1" dirty="0"/>
          </a:p>
        </p:txBody>
      </p:sp>
      <p:sp>
        <p:nvSpPr>
          <p:cNvPr id="4" name="Segnaposto contenuto 3"/>
          <p:cNvSpPr>
            <a:spLocks noGrp="1"/>
          </p:cNvSpPr>
          <p:nvPr>
            <p:ph idx="1"/>
          </p:nvPr>
        </p:nvSpPr>
        <p:spPr>
          <a:xfrm>
            <a:off x="467544" y="2276872"/>
            <a:ext cx="8229600" cy="3672408"/>
          </a:xfrm>
        </p:spPr>
        <p:txBody>
          <a:bodyPr>
            <a:normAutofit/>
          </a:bodyPr>
          <a:lstStyle/>
          <a:p>
            <a:pPr>
              <a:buFontTx/>
              <a:buChar char="-"/>
            </a:pPr>
            <a:endParaRPr lang="it-IT" dirty="0" smtClean="0"/>
          </a:p>
          <a:p>
            <a:pPr>
              <a:buFontTx/>
              <a:buChar char="-"/>
            </a:pPr>
            <a:endParaRPr lang="it-IT" dirty="0">
              <a:solidFill>
                <a:srgbClr val="002060"/>
              </a:solidFill>
            </a:endParaRPr>
          </a:p>
        </p:txBody>
      </p:sp>
      <p:sp>
        <p:nvSpPr>
          <p:cNvPr id="5" name="CasellaDiTesto 4"/>
          <p:cNvSpPr txBox="1"/>
          <p:nvPr/>
        </p:nvSpPr>
        <p:spPr>
          <a:xfrm>
            <a:off x="827584" y="3356992"/>
            <a:ext cx="7200800" cy="523220"/>
          </a:xfrm>
          <a:prstGeom prst="rect">
            <a:avLst/>
          </a:prstGeom>
          <a:noFill/>
        </p:spPr>
        <p:txBody>
          <a:bodyPr wrap="square" rtlCol="0">
            <a:spAutoFit/>
          </a:bodyPr>
          <a:lstStyle/>
          <a:p>
            <a:r>
              <a:rPr lang="it-IT" sz="2800" dirty="0" smtClean="0"/>
              <a:t>Dobbiamo anzitutto </a:t>
            </a:r>
            <a:r>
              <a:rPr lang="it-IT" sz="2800" i="1" dirty="0" smtClean="0"/>
              <a:t>uscire</a:t>
            </a:r>
            <a:r>
              <a:rPr lang="it-IT" sz="2800" dirty="0" smtClean="0"/>
              <a:t>, andare.</a:t>
            </a:r>
            <a:endParaRPr lang="it-IT"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pic>
        <p:nvPicPr>
          <p:cNvPr id="4098" name="Picture 2" descr="http://www.firenze2015.it/wp-content/uploads/2015/01/banner-firenze-piccolo.png"/>
          <p:cNvPicPr>
            <a:picLocks noChangeAspect="1" noChangeArrowheads="1"/>
          </p:cNvPicPr>
          <p:nvPr/>
        </p:nvPicPr>
        <p:blipFill>
          <a:blip r:embed="rId2" cstate="print"/>
          <a:srcRect/>
          <a:stretch>
            <a:fillRect/>
          </a:stretch>
        </p:blipFill>
        <p:spPr bwMode="auto">
          <a:xfrm>
            <a:off x="323528" y="260648"/>
            <a:ext cx="1944216" cy="764145"/>
          </a:xfrm>
          <a:prstGeom prst="rect">
            <a:avLst/>
          </a:prstGeom>
          <a:noFill/>
        </p:spPr>
      </p:pic>
      <p:sp>
        <p:nvSpPr>
          <p:cNvPr id="3" name="Titolo 2"/>
          <p:cNvSpPr>
            <a:spLocks noGrp="1"/>
          </p:cNvSpPr>
          <p:nvPr>
            <p:ph type="title"/>
          </p:nvPr>
        </p:nvSpPr>
        <p:spPr>
          <a:xfrm>
            <a:off x="467544" y="1196752"/>
            <a:ext cx="8229600" cy="1143000"/>
          </a:xfrm>
        </p:spPr>
        <p:txBody>
          <a:bodyPr>
            <a:normAutofit/>
          </a:bodyPr>
          <a:lstStyle/>
          <a:p>
            <a:r>
              <a:rPr lang="it-IT" sz="3200" dirty="0" smtClean="0"/>
              <a:t>Le cinque vie </a:t>
            </a:r>
            <a:br>
              <a:rPr lang="it-IT" sz="3200" dirty="0" smtClean="0"/>
            </a:br>
            <a:r>
              <a:rPr lang="it-IT" b="1" dirty="0" smtClean="0"/>
              <a:t>ANNUNCIARE</a:t>
            </a:r>
            <a:endParaRPr lang="it-IT" sz="3200" b="1" dirty="0"/>
          </a:p>
        </p:txBody>
      </p:sp>
      <p:sp>
        <p:nvSpPr>
          <p:cNvPr id="4" name="Segnaposto contenuto 3"/>
          <p:cNvSpPr>
            <a:spLocks noGrp="1"/>
          </p:cNvSpPr>
          <p:nvPr>
            <p:ph idx="1"/>
          </p:nvPr>
        </p:nvSpPr>
        <p:spPr>
          <a:xfrm>
            <a:off x="467544" y="2276872"/>
            <a:ext cx="8229600" cy="3672408"/>
          </a:xfrm>
        </p:spPr>
        <p:txBody>
          <a:bodyPr>
            <a:normAutofit/>
          </a:bodyPr>
          <a:lstStyle/>
          <a:p>
            <a:pPr>
              <a:buFontTx/>
              <a:buChar char="-"/>
            </a:pPr>
            <a:endParaRPr lang="it-IT" dirty="0" smtClean="0"/>
          </a:p>
          <a:p>
            <a:pPr>
              <a:buFontTx/>
              <a:buChar char="-"/>
            </a:pPr>
            <a:endParaRPr lang="it-IT" dirty="0">
              <a:solidFill>
                <a:srgbClr val="002060"/>
              </a:solidFill>
            </a:endParaRPr>
          </a:p>
        </p:txBody>
      </p:sp>
      <p:sp>
        <p:nvSpPr>
          <p:cNvPr id="5" name="CasellaDiTesto 4"/>
          <p:cNvSpPr txBox="1"/>
          <p:nvPr/>
        </p:nvSpPr>
        <p:spPr>
          <a:xfrm>
            <a:off x="899592" y="3284984"/>
            <a:ext cx="7344816" cy="954107"/>
          </a:xfrm>
          <a:prstGeom prst="rect">
            <a:avLst/>
          </a:prstGeom>
          <a:noFill/>
        </p:spPr>
        <p:txBody>
          <a:bodyPr wrap="square" rtlCol="0">
            <a:spAutoFit/>
          </a:bodyPr>
          <a:lstStyle/>
          <a:p>
            <a:r>
              <a:rPr lang="it-IT" sz="2800" i="1" dirty="0" smtClean="0"/>
              <a:t>Annunciare </a:t>
            </a:r>
            <a:r>
              <a:rPr lang="it-IT" sz="2800" dirty="0" smtClean="0"/>
              <a:t>la persona e le parole del Signore, secondo le modalità più adatte </a:t>
            </a:r>
            <a:endParaRPr lang="it-IT"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pic>
        <p:nvPicPr>
          <p:cNvPr id="4098" name="Picture 2" descr="http://www.firenze2015.it/wp-content/uploads/2015/01/banner-firenze-piccolo.png"/>
          <p:cNvPicPr>
            <a:picLocks noChangeAspect="1" noChangeArrowheads="1"/>
          </p:cNvPicPr>
          <p:nvPr/>
        </p:nvPicPr>
        <p:blipFill>
          <a:blip r:embed="rId2" cstate="print"/>
          <a:srcRect/>
          <a:stretch>
            <a:fillRect/>
          </a:stretch>
        </p:blipFill>
        <p:spPr bwMode="auto">
          <a:xfrm>
            <a:off x="323528" y="260648"/>
            <a:ext cx="1944216" cy="764145"/>
          </a:xfrm>
          <a:prstGeom prst="rect">
            <a:avLst/>
          </a:prstGeom>
          <a:noFill/>
        </p:spPr>
      </p:pic>
      <p:sp>
        <p:nvSpPr>
          <p:cNvPr id="3" name="Titolo 2"/>
          <p:cNvSpPr>
            <a:spLocks noGrp="1"/>
          </p:cNvSpPr>
          <p:nvPr>
            <p:ph type="title"/>
          </p:nvPr>
        </p:nvSpPr>
        <p:spPr>
          <a:xfrm>
            <a:off x="467544" y="1196752"/>
            <a:ext cx="8229600" cy="1143000"/>
          </a:xfrm>
        </p:spPr>
        <p:txBody>
          <a:bodyPr>
            <a:normAutofit/>
          </a:bodyPr>
          <a:lstStyle/>
          <a:p>
            <a:r>
              <a:rPr lang="it-IT" sz="3200" dirty="0" smtClean="0"/>
              <a:t>Le cinque vie </a:t>
            </a:r>
            <a:br>
              <a:rPr lang="it-IT" sz="3200" dirty="0" smtClean="0"/>
            </a:br>
            <a:r>
              <a:rPr lang="it-IT" b="1" dirty="0" smtClean="0"/>
              <a:t>ABITARE</a:t>
            </a:r>
            <a:endParaRPr lang="it-IT" sz="3200" b="1" dirty="0"/>
          </a:p>
        </p:txBody>
      </p:sp>
      <p:sp>
        <p:nvSpPr>
          <p:cNvPr id="4" name="Segnaposto contenuto 3"/>
          <p:cNvSpPr>
            <a:spLocks noGrp="1"/>
          </p:cNvSpPr>
          <p:nvPr>
            <p:ph idx="1"/>
          </p:nvPr>
        </p:nvSpPr>
        <p:spPr>
          <a:xfrm>
            <a:off x="467544" y="2276872"/>
            <a:ext cx="8229600" cy="3672408"/>
          </a:xfrm>
        </p:spPr>
        <p:txBody>
          <a:bodyPr>
            <a:normAutofit/>
          </a:bodyPr>
          <a:lstStyle/>
          <a:p>
            <a:pPr>
              <a:buFontTx/>
              <a:buChar char="-"/>
            </a:pPr>
            <a:endParaRPr lang="it-IT" dirty="0" smtClean="0"/>
          </a:p>
          <a:p>
            <a:pPr>
              <a:buFontTx/>
              <a:buChar char="-"/>
            </a:pPr>
            <a:endParaRPr lang="it-IT" dirty="0">
              <a:solidFill>
                <a:srgbClr val="002060"/>
              </a:solidFill>
            </a:endParaRPr>
          </a:p>
        </p:txBody>
      </p:sp>
      <p:sp>
        <p:nvSpPr>
          <p:cNvPr id="5" name="CasellaDiTesto 4"/>
          <p:cNvSpPr txBox="1"/>
          <p:nvPr/>
        </p:nvSpPr>
        <p:spPr>
          <a:xfrm>
            <a:off x="683568" y="2996952"/>
            <a:ext cx="7848872" cy="1815882"/>
          </a:xfrm>
          <a:prstGeom prst="rect">
            <a:avLst/>
          </a:prstGeom>
          <a:noFill/>
        </p:spPr>
        <p:txBody>
          <a:bodyPr wrap="square" rtlCol="0">
            <a:spAutoFit/>
          </a:bodyPr>
          <a:lstStyle/>
          <a:p>
            <a:r>
              <a:rPr lang="it-IT" sz="2800" dirty="0" smtClean="0"/>
              <a:t>Abitare il territorio e la società, secondo un impegno concreto di cittadinanza, in base alle possibilità e alla vocazione di ognuno.</a:t>
            </a:r>
            <a:endParaRPr lang="it-IT"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pic>
        <p:nvPicPr>
          <p:cNvPr id="4098" name="Picture 2" descr="http://www.firenze2015.it/wp-content/uploads/2015/01/banner-firenze-piccolo.png"/>
          <p:cNvPicPr>
            <a:picLocks noChangeAspect="1" noChangeArrowheads="1"/>
          </p:cNvPicPr>
          <p:nvPr/>
        </p:nvPicPr>
        <p:blipFill>
          <a:blip r:embed="rId2" cstate="print"/>
          <a:srcRect/>
          <a:stretch>
            <a:fillRect/>
          </a:stretch>
        </p:blipFill>
        <p:spPr bwMode="auto">
          <a:xfrm>
            <a:off x="323528" y="260648"/>
            <a:ext cx="1944216" cy="764145"/>
          </a:xfrm>
          <a:prstGeom prst="rect">
            <a:avLst/>
          </a:prstGeom>
          <a:noFill/>
        </p:spPr>
      </p:pic>
      <p:sp>
        <p:nvSpPr>
          <p:cNvPr id="3" name="Titolo 2"/>
          <p:cNvSpPr>
            <a:spLocks noGrp="1"/>
          </p:cNvSpPr>
          <p:nvPr>
            <p:ph type="title"/>
          </p:nvPr>
        </p:nvSpPr>
        <p:spPr>
          <a:xfrm>
            <a:off x="467544" y="1196752"/>
            <a:ext cx="8229600" cy="1143000"/>
          </a:xfrm>
        </p:spPr>
        <p:txBody>
          <a:bodyPr>
            <a:normAutofit/>
          </a:bodyPr>
          <a:lstStyle/>
          <a:p>
            <a:r>
              <a:rPr lang="it-IT" sz="3200" dirty="0" smtClean="0"/>
              <a:t>Le cinque vie </a:t>
            </a:r>
            <a:br>
              <a:rPr lang="it-IT" sz="3200" dirty="0" smtClean="0"/>
            </a:br>
            <a:r>
              <a:rPr lang="it-IT" b="1" dirty="0" smtClean="0"/>
              <a:t>EDUCARE</a:t>
            </a:r>
            <a:endParaRPr lang="it-IT" sz="3200" b="1" dirty="0"/>
          </a:p>
        </p:txBody>
      </p:sp>
      <p:sp>
        <p:nvSpPr>
          <p:cNvPr id="4" name="Segnaposto contenuto 3"/>
          <p:cNvSpPr>
            <a:spLocks noGrp="1"/>
          </p:cNvSpPr>
          <p:nvPr>
            <p:ph idx="1"/>
          </p:nvPr>
        </p:nvSpPr>
        <p:spPr>
          <a:xfrm>
            <a:off x="467544" y="2276872"/>
            <a:ext cx="8229600" cy="3672408"/>
          </a:xfrm>
        </p:spPr>
        <p:txBody>
          <a:bodyPr>
            <a:normAutofit/>
          </a:bodyPr>
          <a:lstStyle/>
          <a:p>
            <a:pPr>
              <a:buFontTx/>
              <a:buChar char="-"/>
            </a:pPr>
            <a:endParaRPr lang="it-IT" dirty="0" smtClean="0"/>
          </a:p>
          <a:p>
            <a:pPr>
              <a:buFontTx/>
              <a:buChar char="-"/>
            </a:pPr>
            <a:endParaRPr lang="it-IT" dirty="0">
              <a:solidFill>
                <a:srgbClr val="002060"/>
              </a:solidFill>
            </a:endParaRPr>
          </a:p>
        </p:txBody>
      </p:sp>
      <p:sp>
        <p:nvSpPr>
          <p:cNvPr id="5" name="CasellaDiTesto 4"/>
          <p:cNvSpPr txBox="1"/>
          <p:nvPr/>
        </p:nvSpPr>
        <p:spPr>
          <a:xfrm>
            <a:off x="755576" y="3068960"/>
            <a:ext cx="7488832" cy="2246769"/>
          </a:xfrm>
          <a:prstGeom prst="rect">
            <a:avLst/>
          </a:prstGeom>
          <a:noFill/>
        </p:spPr>
        <p:txBody>
          <a:bodyPr wrap="square" rtlCol="0">
            <a:spAutoFit/>
          </a:bodyPr>
          <a:lstStyle/>
          <a:p>
            <a:r>
              <a:rPr lang="it-IT" sz="2800" i="1" dirty="0" smtClean="0"/>
              <a:t>Educare</a:t>
            </a:r>
            <a:r>
              <a:rPr lang="it-IT" sz="2800" dirty="0" smtClean="0"/>
              <a:t> è “accendere la vita”, accendere la luce, risvegliare la libertà di ciascuno, portare la verità a risplendere, condurre a pensare in grande</a:t>
            </a:r>
            <a:endParaRPr lang="it-IT"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pic>
        <p:nvPicPr>
          <p:cNvPr id="4098" name="Picture 2" descr="http://www.firenze2015.it/wp-content/uploads/2015/01/banner-firenze-piccolo.png"/>
          <p:cNvPicPr>
            <a:picLocks noChangeAspect="1" noChangeArrowheads="1"/>
          </p:cNvPicPr>
          <p:nvPr/>
        </p:nvPicPr>
        <p:blipFill>
          <a:blip r:embed="rId2" cstate="print"/>
          <a:srcRect/>
          <a:stretch>
            <a:fillRect/>
          </a:stretch>
        </p:blipFill>
        <p:spPr bwMode="auto">
          <a:xfrm>
            <a:off x="323528" y="260648"/>
            <a:ext cx="1944216" cy="764145"/>
          </a:xfrm>
          <a:prstGeom prst="rect">
            <a:avLst/>
          </a:prstGeom>
          <a:noFill/>
        </p:spPr>
      </p:pic>
      <p:sp>
        <p:nvSpPr>
          <p:cNvPr id="3" name="Titolo 2"/>
          <p:cNvSpPr>
            <a:spLocks noGrp="1"/>
          </p:cNvSpPr>
          <p:nvPr>
            <p:ph type="title"/>
          </p:nvPr>
        </p:nvSpPr>
        <p:spPr>
          <a:xfrm>
            <a:off x="467544" y="1196752"/>
            <a:ext cx="8229600" cy="1143000"/>
          </a:xfrm>
        </p:spPr>
        <p:txBody>
          <a:bodyPr>
            <a:normAutofit/>
          </a:bodyPr>
          <a:lstStyle/>
          <a:p>
            <a:r>
              <a:rPr lang="it-IT" sz="3200" dirty="0" smtClean="0"/>
              <a:t>Le cinque vie </a:t>
            </a:r>
            <a:br>
              <a:rPr lang="it-IT" sz="3200" dirty="0" smtClean="0"/>
            </a:br>
            <a:r>
              <a:rPr lang="it-IT" b="1" dirty="0" smtClean="0"/>
              <a:t>TRASFIGURARE</a:t>
            </a:r>
            <a:endParaRPr lang="it-IT" sz="3200" b="1" dirty="0"/>
          </a:p>
        </p:txBody>
      </p:sp>
      <p:sp>
        <p:nvSpPr>
          <p:cNvPr id="4" name="Segnaposto contenuto 3"/>
          <p:cNvSpPr>
            <a:spLocks noGrp="1"/>
          </p:cNvSpPr>
          <p:nvPr>
            <p:ph idx="1"/>
          </p:nvPr>
        </p:nvSpPr>
        <p:spPr>
          <a:xfrm>
            <a:off x="467544" y="2276872"/>
            <a:ext cx="8229600" cy="3672408"/>
          </a:xfrm>
        </p:spPr>
        <p:txBody>
          <a:bodyPr>
            <a:normAutofit/>
          </a:bodyPr>
          <a:lstStyle/>
          <a:p>
            <a:pPr>
              <a:buFontTx/>
              <a:buChar char="-"/>
            </a:pPr>
            <a:endParaRPr lang="it-IT" dirty="0" smtClean="0"/>
          </a:p>
          <a:p>
            <a:pPr>
              <a:buFontTx/>
              <a:buChar char="-"/>
            </a:pPr>
            <a:endParaRPr lang="it-IT" dirty="0">
              <a:solidFill>
                <a:srgbClr val="002060"/>
              </a:solidFill>
            </a:endParaRPr>
          </a:p>
        </p:txBody>
      </p:sp>
      <p:sp>
        <p:nvSpPr>
          <p:cNvPr id="6" name="CasellaDiTesto 5"/>
          <p:cNvSpPr txBox="1"/>
          <p:nvPr/>
        </p:nvSpPr>
        <p:spPr>
          <a:xfrm>
            <a:off x="683568" y="2924944"/>
            <a:ext cx="7776864" cy="2246769"/>
          </a:xfrm>
          <a:prstGeom prst="rect">
            <a:avLst/>
          </a:prstGeom>
          <a:noFill/>
        </p:spPr>
        <p:txBody>
          <a:bodyPr wrap="square" rtlCol="0">
            <a:spAutoFit/>
          </a:bodyPr>
          <a:lstStyle/>
          <a:p>
            <a:r>
              <a:rPr lang="it-IT" sz="2800" dirty="0" smtClean="0"/>
              <a:t>Il messaggio evangelico trasfigura scardinando le strutture di peccato e di oppressione, facendo sì che l’umanesimo appreso da Cristo diventi concretezza e vita delle persone.</a:t>
            </a:r>
            <a:endParaRPr lang="it-IT"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725144"/>
            <a:ext cx="8183880" cy="676656"/>
          </a:xfrm>
        </p:spPr>
        <p:txBody>
          <a:bodyPr/>
          <a:lstStyle/>
          <a:p>
            <a:r>
              <a:rPr lang="it-IT" dirty="0" smtClean="0"/>
              <a:t>E ora?</a:t>
            </a:r>
            <a:endParaRPr lang="it-IT" dirty="0"/>
          </a:p>
        </p:txBody>
      </p:sp>
      <p:sp>
        <p:nvSpPr>
          <p:cNvPr id="3" name="Segnaposto testo 2"/>
          <p:cNvSpPr>
            <a:spLocks noGrp="1"/>
          </p:cNvSpPr>
          <p:nvPr>
            <p:ph type="body" idx="1"/>
          </p:nvPr>
        </p:nvSpPr>
        <p:spPr>
          <a:xfrm>
            <a:off x="468344" y="5445224"/>
            <a:ext cx="8183880" cy="1008112"/>
          </a:xfrm>
        </p:spPr>
        <p:txBody>
          <a:bodyPr>
            <a:noAutofit/>
          </a:bodyPr>
          <a:lstStyle/>
          <a:p>
            <a:r>
              <a:rPr lang="it-IT" dirty="0" smtClean="0"/>
              <a:t>Quali riflessi sulle nostre comunità?</a:t>
            </a:r>
          </a:p>
          <a:p>
            <a:r>
              <a:rPr lang="it-IT" dirty="0" smtClean="0"/>
              <a:t>Come Firenze può aiutare il </a:t>
            </a:r>
            <a:r>
              <a:rPr lang="it-IT" sz="2000" b="1" dirty="0" smtClean="0"/>
              <a:t>processo di rinnovamento </a:t>
            </a:r>
            <a:r>
              <a:rPr lang="it-IT" dirty="0" smtClean="0"/>
              <a:t>delle parrocchia della nostra diocesi?</a:t>
            </a:r>
            <a:endParaRPr lang="it-IT" dirty="0"/>
          </a:p>
        </p:txBody>
      </p:sp>
      <p:sp>
        <p:nvSpPr>
          <p:cNvPr id="16388" name="AutoShape 4" descr="data:image/jpeg;base64,/9j/4AAQSkZJRgABAQAAAQABAAD/2wCEAAkGBxQSEhQUExQWFhUWGBwaGRgXFhceFhwgHxgZHRcYIBgcHCggGh0lHB0YITEhJiktLi4uGSAzODMsNygtLisBCgoKDg0OGxAQGywkHyQsLCwsLCwsLCwsLCwsLCwsLCwsLCwsLCwsLCwsLCwsLCwsLCwsLCwsLCwsLCwsLCwsLP/AABEIAQMAwgMBIgACEQEDEQH/xAAcAAABBQEBAQAAAAAAAAAAAAAFAAIDBAYHAQj/xABEEAACAQIEAwUFBAkDAwMFAAABAhEAAwQSITEFQVEGEyJhcTKBkaGxFCNCwQczUmJyktHh8BWCoiSy8UNT0hZjg6PC/8QAGgEAAwEBAQEAAAAAAAAAAAAAAAECBAMFBv/EACcRAAICAgECBgMBAQAAAAAAAAABAhEDIRIxQQQiMlFhcRMzgbEj/9oADAMBAAIRAxEAPwDFRSinxXsVvMgyKUU+KUUANilFPilFADIpRT4pRQAyKUU+KUUAMipLNkNmncKSPiPymvIozwXhC3AXuXAg1VQRLGQdQsg6cuehrnkdRsqG2BIpRRDinDjZaMwdeTLt6Ecj5VSirTTVoT0MilFPilFMQyKUU+KUUAMivYp8UooAjivIqSKUUAZnjlqLs/tAH8qbgtUcfL3Ve7SWtEboSPjr+VC8A0OPOsWRVJmmDuIzNSq+bieXwpVBRo4pRT4pRXomM8RRInamxRHg+DN28ij9oE+g1NQY3CG1cZG3Ux/Q+8Qam/NQ+1lWK9inRSiqENilFPilFADIpRT4pRQAwii3BLqpbm6uZrl9UBygiWAK+1GUQVAjXUREUNitPwPA/abDpbKoLb2rhcz+sTK23TwiTPM1m8StI7YepX7Q2BDFAALTG0/hAEiCCANOmvxrOxW87U4Nhh7rA27ilwxKzmUkqJjUcj8aw0U/D+kWb1DIpRT4pRWg5DIpRT4pRQAyKUU+KUUAMilFPilFAA7jVqbLeUH4H+k1l0PKttetZlZeoI+IrEA6msudbs74noky0q9y0q4HU20V6BTor1CoILsET8THYD+vQczXpPSsxLZsuxPDoQ3SNW0X0G/xP0qv244dqt4D91v/AOT+XwqTDdtsMiqLdrEOqiJW0APdnZSfhTsT2qwd9GtXGazmEfeoVH8+qA+prAsn/TkaJQfGqMXFexU16yVYqdwY029R1BpkVvM4yKUU+K9imAyKUVJFSYXDtcMW1Lny2Hq2wqZNLbGk30IMtEezlm03e/aWgaBEElmGuaFAJO24iOfKnXsBbsDNibseEsLdvVyA4UmTGxOo0Oh6GrF3vxau/ZrAsIoeXILXWAINu4DAiVB11jNvpWPNljPSNGPG47ZY4xF3IrC3YZ9ENx4d4ECELHKD1BOrbSdc/fw7IxRxDDcfmOooxwvsuMciX7b5puO19bqzDNlZlAGXQmDHQ7029fys1jFN3gt5mbECAbW2VAAGLdOe+xAqMeTg/gucOSA2WlFXcdgGtQT4kcAo49lgRI9DHL4TVbLW+MlJWjJJNOmRRSipIpRVCI4pRUkUooERxSipIpRQBHFYvidnJeuD96fjr+dbiKy/aizFxW/aX6H+hFcM68tnbE9gmaVeUqxmg38UL49aMJciRbJJXrpofd+ZovFT4O8qOC4ldQRlBmVOkGvQzLyMyY/WgKuMvLibNmFC3ckc5zGAQVmddNJqCxxS7d7/ADoDbtKWMQIExBneelF8Lw0G9hb5eDh1sArAhjayz4p0BjpUA4Vk+3HOpF+24SAT4jcDhTAO0RPpXkriei+f+lXgSNkbcITNsHcCNR6TRPLVrG2ER2Fs5k0IMg7qCRI6Eke6octetiXkR5s35mR5ajxV5bal22H+RVnLQvjvD2uqMp9nULyJ8/dVTbS0KKTewn2PxOHvyb5WVDOyNcK5VU+1qgQiNdWPpRnJib8KHSzZKAj7KQ5MXZV1KHNlIAU6gaHTlQr9HfZUYlLgvgAFVKhgZieoKkrPKdx5UcPYq27OlpmVioQkZ7fh3CjRtNNZOvOvLlJt7N8Y0g1wHs9hLRksmeWOrQ0sZbVgG1Osae+tGbYRJC+GPZA5dIG9YTFdlcdbDd3iLkEIu6lVVOQlidQBrE6RqDFV7NzHoSwW2wNwMSilQEj2QywSx3kzGkdKgo1vY7ia3WvKqG3LBlRoEgIoaOUA8uVQ4bhuDv3MQ6AM7NFzMJggkbHQjQ/DkRWYPaHEnIb+HuEpnaVIcqYIRVLqxJZSQxzbE+lT4DtfZtMSLao2VA33BBLMYCZkcgkc/DG/PSmIm4hwq7hSxX73Duxa6HlmAA9m2gAHu8l5CaB3sBKC7ZlrZAJU/rEmYzLJMaHz9RrWxwva207lWFtgXKqLbjNKiWnvMkxvI6eVDcZhEzd/hi1t3hrgCZu8UeypuCUUGB4h0HSaqE3B2iZRUlTMnFLLRNra39UAt4iMz2JJG+4aAJ2JjrrBlqolSCQQQQYIIgg9CK9HHlUzHODiRRSK1JlovieDEYdLy7/jHkTofyPuq5SUWr7kpXYDy0stS5a8iqERxQXtTZm2rfst9R/UCj0VS4vZzWbg8p+Gv5VGRXFoqDqSMNSr3LSrzjYdFio76jSeRH9PoasRUWJTw/CvQzfrl9GTD+xfZOhA0gRpp8adfUAD+tR4ZST7uVT30+NeFez260ULFsyxPM7e6rAWmYYb+tHOznCftF0AzkXV43joPM7V7WGSjhTZ42VXlaRUwXCrlwpCkBzAYqxBjfYEmOcUUxPY+8okFW/nX5uoHzrfWgEgKANhptHIDyFeYi7eL2xbUFczd51gDQLrAJOsk7CNzIzvxMr0dlgjRmuynZL7MSzkNccHMuWUXVSFGbUnU68+mlHblq2IE5ZMCM6ieQ00p+B7w50uKLb22lSuqlTMaHY6agaSJBgwK9rDFXVg7l8wDqXYqRqDCE5VHMFY25zWZs7JEWOxfdCSzhQYLHuynkPFqT5Cm4PELbUkFQu57xHtjXY5m5ecRUvF+GJeuWw6hlGYhSARJ5wdOUa8vjUd3BNatXEQgC2G7vLIygjXckSNwY0NFDFeud+vg7tiPxIyXF+DZfrzNe3sHh3H3lphy9hoH8sih3DOCm0+Vme6ZGt0q5QkCWDe1qDtsQetV7ved875stlGEoO+DQcwLSGgtImYI1ikAy92dwty6UATKQdZAiR4hC5SJ1nrzpmJ7A20l0uFfZJhmVfAfACBJIHSd9d9aIcXxNxcgQNdzAkq3dhY/CYZZLHXwgjar+Cw+ZZIAMT4FyeqkBj4gfPlQBiuI8JxFm3nGKd0kgSFcSz5iTmmToQJEDl0oRl1J5kkmABqdzAro/EuGd7bdF9oxGaYnMI1IJ+fyrA3rBVirCCCQQdwRuK3eEqn7mXxF38EFu3JA61v8BbBTKRIIII5RXM+NYq7aRWsgZiwBaASs6AgHczA570GTiDOLRebve3Mn3jloMqD4NcurDSBUeLb5JDwR1ZsuM8ONi4V/CdVPUf1G1UIqlwqw7A3MmS2rungPgJEDxJyPnFEYrTgm5wtnHLHjKiKK8ZOVTRXhFdjmc2xAyMywfCSPgYpVu7nC0JJI1JmlWJ+Gl7mr80S/lpl2wXhVmWYARuZMAVOFq1gbF4ur2LZuPbZXyiNcrAxJ0E7Vqzfrl9HDD619l/DcAs/eKXuM1lT3jJbm2CPaQEsDcYbEKORHlQ7H8ONsghla26hrdxJhhrOh1BB0IOorp+Es2yg+7IJ8ZUyGEycpCnXUmdwT1rO9qcAzBLdq0TDM7GIQZhtnPhnQk6/M140o60enGbvZhcJaOYgCSSIgbk+VdO4Bw37NY8Q8W7xEztA9P60A4HhLOHm4zd48xKDwLHJXaFLfvEgdKPDi126Is24HXf/AJNCg+mauzyN41D2OLgubkXkuq3jWYG88o99UsRx62uqlmB5rAXT94lR8CfSohwq5dM3n000Hi+vhB/hUUQwvCraGcst1bU/E1y2WCrfGL7Nmt2iwG+kg7/jbINOgG86mmYbjN5cxuYe4SdQcqDSNhkzT760V6Qpy78tNKqJ3n48gXymfLehuhpAgdo0NxG7u8oDS02yNMjDdo5lTp0pt/tJhj3oNwKXnSCd1yicoPlRm8Fy6JmP7u/rVC53QX75Co21Xf8AhGpYxyApc6K4dyDh/E7MIRdt+JCTmcZ5jQHMZ0k6ctqbYxD97iVXxL4GRgSbfiWCpA0PiVteQIqjiEw4MrhS37xW2s/zMGn1FV/suHYy1u7anmQWX422Ye8xRyFxNZcty9onbK06dSI+ke+nYG2AIAgmZiYB1mOnKgKdn86r3d9su4KP4SPz251LZ4JiVOmKbL+y6q3zieQ51Vk0F+H4UKzQWI0lSToViDrqDAHvE7kksxGBwxY57YBYiSUG7EgAsQYmNIOmm0iazDG5YzWmIIM6qT7gpBmn4bihhkv2wHaBAEL0JknWBOvxinF0KSszHbTs4LNp7tvMEUZjEyseIMvPQgHy36xgsPhLTm4/i8V9rqnSQGMwRrJ21nlXfb1kOpBghhsdR/cVxjivBThMS9rXJOa3r+Fpge4ys88s1U8kmvoMcI2W0uqEuqqwLt03jrsxnNHQa+ewqKKkRQB0IpRWnwM3JNM4+MgotNEUUitS5a8y1vMRFlpVLlpUAegUT4NxFbPeeE3LrpFq14srkanNlBMCAZjr1qjloRiOF3L2Nw8gNaLKCvkDLAjz/t68fEfrZ0w+tG+XtBfFtVuW7do+Vm8wHQAOqhY/3elLD27DtN7E2w+8PE9dnART5hanxHZKwYyWVTedXB8tV2ptvsprJNwbyVvXfdox/OvJ2ehQVwuFwziVdLh/aLhm+ulF0230rIYrsudCpvP5NcU+ntTp/aql3so4JIJ9O7tkn/iBQOjeKlJjWDscEupszDoWtPB1/cYe+rtl8akk3bcDl99P/Jm+FFio0+JuPEIPeQaZbvnQELHpWdbHY4SVuo3kGX87Jqt/r+KLEMFLRoMyH3/q1kUmykbHElUBce4RueQn1rn/AGp48/eFLYz3TuRyG+VRuB6epI3JJ+K4gg96gCgFpCgDQHn3pP8Axjz2rNcSQ2hEEs/iuNGpEgldNgAeX5Um9jSAOJwrsZuXUzebmf8Aip5eZNLDLiLetttP3Wkep0Vo9x3qa2ASFyyDlBg6EZtY5kEMGE7ZfKvbJnJEhjl1kCSVkmdgAuU7fWaexaD3Z/j5LeKEuc9srafiUAAjfxAAjpAJrfYXGZkEK0zDAa5TE6np0PORXL7dnvVzLAurBMR4tJ5c+f8AknV9muJ+yxMLEHXlzX/buP8AcBsSZ+ivs2dg6bH3xXtywriGE021ibbRldG6Qyn6GrKCuiOTBVxLlkynjTmp3/v6jXyahPaHBJjbYKeG8mqgkSf2lnmDpryOWY1rVXFqjjeHLc12YcwPqOf1psa0cy4dw9rjFc0FQcxaREaGQBO/KNzU+M4c9k5Xieo2Maf4K1v2Xub3eOureFmglXHnpuIB110jxTIi7R4RWtC5byxmLNGhM5VJAjrE+grr4V8J/Zz8T54/Rj8lOFurHd14RXp2YKIclKpIpUAMC1Ngh96h1UAyzgwQJEgc5Jgacg3OKVu3JA60Tx2GVjbFtlOwgMDsRBMctTrXDxU0o8fc64F50zRo4Oguvp+8x+u9PbFOmzlpIEQpI+Q0qguCuDZwD7/6VbtYRwPH4j1H+CvHtnp/wJLeGmq+6KtDUafWg5EbAz7v61ft8QRVAbPMfsz66iRXSMvc5yRk8V2+t22xoe04+yMoGutwlsmgI8Pi9dNfKtPgcX3tpLqg5XQOAQMwkTBHXlWB43wJr93HMgbLeCFCUbUhlJG2mk7xW44VirduzaVyQVQBhkbkPIVVoRmeHfpDt3beGZrLBr942smYEoBHj1Go8SSNNz5TsmRZ1QH/AGzXLrHBXtrYARps4hmAIAJVhb19NG+FdSGPtf8Au25/jX6TRoAVx+2MshcoymREaDfSsD2tAF1501ABi5O+4YCEOpEayPWui8VdHT2lYg/hYTB0PP0rH9qcIWCuNSRlbxFBmAksxG6hVkDfxVK9RfYznDMOJJLZQozawDvyHv8ALc6DWWYu0pVSrAqRHXYDQxtsvSYGojV/Cr+V9hDCNABIJCz1Ik6TroTpFeY/GZlUKIA2C7nfmCCZjaeQHQGu5HYu8AcswMyQT+wSTA0hCcihQN9ya0FrBBXupEowDCRoA05uXPxaedAuyOGzOGg82nKkdAe8EEiRqpEgwetbLJFx50y2gvv8X9VqJdS09FduzpZfBdcjSFa4zRpp7U0y9wC4pBDsJ00Fr3/hE1q8E33ak9KkLBvX0piMk+DxSjwXrh9c0dNhcA89q8a/i8sM4jzVh7pOajHaZ7iWM1l8rC7ak+XeqGXY6GYoHh+J3vsIu3At2534Vgw0CvdAgRzUNlBPQTTp0LVktnG4oIfApXXRmBO/TuhIPrUFrEX1bMtohddEIy7bENcAZY5GecRRrs7jji8MLuQISSAogkAE5PKcuWfOaIJgN5IaeoGnpr9aaTE6OemmmpriQSOhioytewjzGMpU6KVMRVuYqywIZwRz+unWoew+ILXnU65QgkzJIC5jqdsx+VZ+xw7EkTltbke2RMEiYjyrSdjMHdS6xuBACBGUk/i8xXk5MzyPdHp48XDpZ0zLryqW3Vh7imRPyqO0UBmfcRWfjvqdeWhjqs6AfAVTa8ucWyUDkSFzDMRzIXePOibFTzgelYLtLgC3GcM6qwHdQXDAa5bpAAjTQHrOanxsXKjWpj0C5hDKDlLLcWJmMszE8oq6l1WlWABGsEgn1rhn+mXBwtgbb+HFqWXNsBYYyRGvhMT5+6jt/BMOI4tfvCTgSR94MzD7OgMHLtPh1G4JmrSZLOsnutCCuuxka+nWqfE7RkZQCPTn/kVx/A2SbPCmhyvfXACrDKD3iRy8JLc5OxqzxS23c8UkXABi0LDT/wBxiWgDaBM6binQHYLWEWAcokjXTrQTiOCCFlYSjgjzPx5iTHXUHlGExa3hf4gM11ycGu7bg20iIAkCT8D1NbrsMmfAWQxLqQQM24AJjXf+m21JoEzLY/gJLZ1JYSPED4tEyLIIGTKdSNTvQ2zwA7NJ1jXQaJDCf4lQg7Gt1xbANZ+8DLlGnjbKfIZ+vrI8qFLjgDMkH925Zb0hiV+lK2PRZ4Nw4YcF3iTB9kBmMCYA3BInz+ly3YJBDDx3TmYdBHhB6wB8vOh+AvvcuDIEBBnNcuK7xzyosBfXWtJawZVSQ3jIPiI5+mnPzpVY7JgwAA5Aab8vpTUbXbz3rl3Z/iuJW1hEF26ZxRUliTmlAWVsxkpJJ/2trMUS4Px7EM2GBuXIuXsQCpVSSBkhSf3cxj+1PixKSOjXLYZYKhgYMGI3B/vTP9PtMpTIApMkcpBBBjqCJ9RXNMD2kxTWrJ75iWwt92ORd1zFLm24gabajQ1abtHi1Vz3mosYdv1ezNcCkxGpaYI5EGIqlZOjomBwKWVy2xC8hyFS78xQHs1xR7rYpbjAi3eZVhSCANh5x150dkDf407FRgeL2st+6Ojn56/QiqZWjXaRB37EfiAPyj8qEkV6cJXFGCaqTIstKpIpVdk0DMKoj3t/3Gi3ByO8935iheHPh97f9xqzwTiCG7z2hQASxkrBC8ue/Svn8afI93I1wOltjbX7dv8AnX+tQtxW0PxJ/OtWbmFSYI+dNbA2/wBn5mtLUjInEavELfVP5loJxN1bGYd5TKo1OddPbBnXo1aAWF2jaOdDuJ4rD2bltbroj3TCBiZY6DT4gSdNRSpjTRkmwwGGvoSkm4pjOskC2yMdDr+GocTgC/EO9BXJc4ebRfOoAY24C76GfqK0N3iWDHfxeT/p/wBd7fh1iP3tZGk66Ukx+FZ7FsXFL31zWgA3iHXbTY6GNiKStDbTMjwXhbpw/DIwAe1iC0F1kDvrbA77QpojxTA5v9TUFSLwVk8a+I53mNeQI0ose0GB7rve+XuxcFrNleM+piImI1naOdS4nieEV76M4z2Ez3AFcwsAgjTxaEbTuKNgqBRw/wD1WaUyvgyhOdYzBECrvvIapuA8ZTAYCyt79bBy2532kkiYE+p8qv4HieDL4dQ4LYhS9vwOAQN5JHhMgiD+dZ3jtrD8Qu27uGbww9u5IZTKMpEg+T/Xpo0KRSx3aBsS+dhccCcoFt8g6wI09d+tQJjVOgt3T5d21aHDYG0gYZUW2i+0wAAjckn/ADTzrzs3xHD4kMF7typ2CqGiBrEDnNLnQcLAYvf/AGb3uttRHC9o79rRRf0jR0kfMz8Kf2kx+Ew9xFu5QzRICgwJgFoGgotiRZFo3j3Ys5c2eBljkfOk5/A/x/JlcNisgQd1d0vm6IXqt0MoE9XEfw0Yt4Q58PcysBaxNx4I8WS4HjQf/jkcvdUPAuL4bFWGAKh1MnddNBIE7T59JopjO1VtDeHdXG7k2xK5YfPGoJP4ZEzH1h8mHFA7hXDu5t2rZIAXvbZ3PhaAh22y5vjV5ElY62wNvxK7OBtz8Gu1e4ztPbQ3AbNw91ct2yYWCH/GPIdOekc4fh+1CZ8psuB9oNmdCBCkh46GCI3pptiaRPwBu6v3yXAW5kYc/wD01DT08Wb5VoBjk1+9HwP9KAcP48l5rYFh1NwPqYIDI4XLIGsyDOwkTR9LQjVR8Kew0AO0zBmRgwbQgxygyPrQQitN2jwwFsECIby5g/0FZwituKXlRjyrzEde0+BXldORHE5hi+MrbBEF706Bpyrpu3MmZ051oP0TuzXsSzGWKJqeQltPIeQrLdlezV7GNCq2UuoZ4JALTB6nnrXSuynBRhL1y3sWQGIIaMxAkHUHffygmsFJG22zqjrtXlMay2h0+dMZiOf0qbodE01gf0jYFnxeAdcsI5zZiZ8Vy0ogc4n6Vthc5l1HqRWb7VOpewwZWy5pIZdPFbInXTY/CjkNR2YjE8PbLxgE2xmYEGWI1xRQ5jqQRHnqZqXDWScXwcFlGewAQBqJa5mIO0CFG80axSK329Q1v7zOV8aw03RcWDMdffUS2gbvD7sp9zIfUZlGckaeYJ2osVGRwdlrnDbzjKDaxkuMumiljHnqfdI50cxPCnbFY5JX73DAqco0BVR03ABGnJqmwXDCmHx9mQTdxDXLejEFSpE6Lpvz1oyoH2jvM0q2HNv2HnNlQDTLtKnWk5ew0tGY4VhmNzhTGIdXtsMizOZjBMaiIEHp5mvOy2FdcNetM3jU3lBAiTklSANiYBo/YwgH2QySbF5rjDIRoZgAnnrHKpOD2xh7pJVnW7fEaL7Jtkayd9JpWNrRi+0faA3eE2FLHO18pc31FtSdx62216nzoD2euPhMZhHLQLhU6GZR2Ka9Jg6HlBrR9ouzZt4S4q+JLeKa4QN1U2hMmegXbXWi/bzhxuYbA3rVuXDDLlgEAqXCnSIBQ6naPM1SqiHZV7OpZxuO4it3MwZwACSPDbcgAzv7KiNjFZxcY7cOuYcC4cuKyKN8o1fJA31WfUGtD2edcPxTF23ZUDl2znbxujWxzicx+NOw+Bu4IYy48EG+t4ZTmlc10Z+oHi5j8J6RSGVOwvCWtXXZl+8QWsupEB2SdOcq8EHaDzFEu0WHJGPcDVjh7gE6ROGzKOcCWrY8Rwhe+LoO9mGMbw0qZ011Y+4U25wcXQ8BGW5bKE6wRrGzb+Y6Ci9jrRlsTglZ8YrLoPs9zfeUQD0ALHT1qxcwCJdZwvs4pb0+vemfgUFHX4XcMnLb8aBGOUyQsFfxbjSD5Cl/ptxyfZkqAfCIOXLB8j4Rt76OQcQLwbBrbu4UAAG3exFr/tA+MGt8xMTQJeG3QcwZQS+c+FZzSfF7O5nXrVlUxHO8fcqf/GhsKLHGVLWW8oPnoR+VZUg7xpWhxWHdlGa83OROhGmhH+b1nb/E3TCX5WTbuLICmIJ0fNrodNvLau2LJSo55IWzyaVZr/6ib/2/+X9qVdfyxOf4pB3sVjPs5KyFDBfw6MyhgqCNAWJ68tokgc2OXE4q4LNy4hzZnRWJnxEvrqUB0OVefxqLsFxd7N+6cR94rABQqkhIbcKoJM6EncAbmiGF4bbsXsRkEFrrzv8AtEga6xWRySRoUeUjcvwRGglzsN2J+pqF+DWg05VPuEUUsJbKgzyAOvkDH0qrj10+7InX+29S/wCDK1jhNrTwjfaF/pXtrhFldNf891X7dxAOXnSLg7D5UtD2Q2cFaEHUmP8AxUbYa2NI39fOrYvAAco/zpUL4pZ3Xr7Qo0GyA4ROQjT8jUa4ZdBl+gqZ8Usk9agbEruB8j1pDGfZ1I0j4iosdhCq22OoFxOnMFfzqa06jQKd/wDOdM4sWNrmAHtH4XEmhAwNirk96olEuHKCAJnLlMq0gyBEAT5TqIziWezbt3PbTwgpauRsVk5gBOs7UdwOHV2uJtpuddZBmn3uCqd7hJ3kAA/5zquNE3Zjr+BVry3ibs5crqbdvLuDIJuAgaHQzvyorxvhyHKHRnRkIyi4FE6yZjeDHpRDiVnD2LZuXrrBYGsqPQ8v8mhfC+12CvMVDMddJeDy1AKqeQ2JNOmAx2u3LJstmK5YlromAQZ8FlTyAmfnRzs0GgjZQ0KB5iW5dSTJ1maucPw9i6CciwDGpmTHQ7HyImpsThraiMqgdIEfChoSZMLPrFRXsoO/LmaqXLFsB/CI/h+mlB+O3Fw9m5dVQTpk00knQx5b1JVsNX76KDLpEaeJQfmaVrG24jNOm4E/ITXMOEcXvG6A9xnLftbekTEegEV0XA2ywBAABE02qFdl9MSuRsgJbKcoyNvGmpWsZjOJvbSVttcW4jIyE5ILLOcrGhBHON61gvZTETH+TQHE4cEnSZ/OR+dDY0jn/eXhvbH84pUNvYAqxGmhI286VXxRPORvbHaB1SLIS2w0BA8Mc5TkNdwTryqxaJuPcdzJLSSFgHzjl6VSTsdza7cnzYL9A1KzhlwuJFkFiXtZ57wMD4oiMogjf31yatHSLSfQ2nC8PeQEO6lSZQIoUgGT4up21q53Z6mOepr3CaopP7I19wq5ZAHn76pKyG6BNu1nkC43xb+tV+IKthC76hfnt/ffzo+wFZH9JCt9mBXYMs+n/mnxFyMti+1t138C20XkAFn3lhJ+Vans3xU3wM0E7SBGsCRHI6zpprXL0Y6bf57q3f6NsMWa4fwynpPi/L605REpGyOGjUj606yqjdQZncfKrDuZiDHKqPFPYIJCg6STpUlFg3lkgCD6QPhUHElH2a+0DRC0x+yJ/Ks1wrHKt2CTvlmBBJIjntWjx9+MPicz5VFthtuGUj6zsKF1F2IOEXwLhJ0BBPp4ZjSpeLcat2LT3SfCkzI6AaRz5ADmTVGxCOjEtluSQO6bfJJnTwypBg66+sYf9LvGdbOHWQCO8YRBOpVNB6MfhVLrQdrMR2o43dxt0vcMLJyJOi+fm3U/lQdSVo/wnhtu5OY+LfIJDAc9GHi/2zFXbvZ1CNCR6GR66/5+V8ktEU3sJ9iu2Doy27jdAjnl0Vuq+e6zPWurYTFm6CW1B2BjSDBBjmDXzxicC9l8jDzB5Eda7N2Fxfe4ZbjOQU8NwAnxQsI0DUnLln+Gokq6FRZpL1ksR056joIod2n4cbuGa2PaMZdRuIIBO2u3vq7i8YkDwsRK6sBEEgbEzselQcRiGCrPXX5beVSvcfwYDs7wa6cSha26C20sWBERy13/AL10NgFHdgxEaztzoTw7jF25bV2ASQQJ8RUj96Bm0+vlTsOS2hub7kgc9zrTkwigpbsgaEwSenltVbG2crQddJpli5bNtQ11CEkRnEmCdYB+WtUnM3VFpHYyJlTkjK8kEjeSuvSaTjsalRj8dw4m5c8J9pvqaVEmwXEZ9hvgte1Ww5I5/hu02KGIF/7Q5fNmIlskTqvd6LljSI+ddl7T8CNy/ZxMkC2mWOZkmBryAJn1FcZ7J2h9oUkaaa9PEv5TX0Jxv9S5ViYIlQRBjSNtCND7qqS6kRfQdw6192Pd9KhTHXSdLek7wfSm4fEsiIAo1UHfy1p1u3m8bNB8pgRp1rl2L7k/2hzcy8tCdOXPU15xBEcG3cXNbcQd/wAtffSW5rEkjqB+f+b71VxiDmSB+88D51TdCSszdz9G6l8y3z3c7ZAT6ZgY98Vp+EotmzkVCgVYDMyk9M0jnz949BVwGJw5iTaJggDRm+Ak1Dj8SMqEBjrH6tgR+7JA6fKndoVUy+MbkAElz1gzvsTtpUOMvpchWRipPmPoZjWokL3CSbdyNQJNsCOR9omfdU3+nXGiAFA3m4zE/BFg+hqEmU2iqUsKpy2FzawxJ06HXXzrzGYYlVXKb7QT+ADXwxLnbUHarD8Buu2tzwnXwpt5SSZqZOEKQQ1254T+J1XUQQZUDmqmafcXYp2BbSzhCc05lGYmSZnQsTJ6Vzjt/bD8SvMRqFtqo6Du1Messa6Tdw1lARnFyJABYuwJGpALactax/anG2lvmLFy8WA8YCEHSNXLAE6R8Ku+5NGLu2GVoykOsHY5gdIPrWuwIV0BI8cAkAGAYIYeWuo6A1Tbit38GFUfx3QPkqmrvB27w946KrHRtDEiQN/4QJqZNMqKBHaWxKKxB8JMmJ3Gp8tqOfo2xIi7bGbxKpErpO0zoIk7TT+NYfNhWMaAFieem+2vXes52Y4w1t8RlE5LTug3EIFJ1HL8juN6XVD7nTL6u1olbiCI9pAZhtRGbTaOdTPw4DVsSyzqyhkXWSdCACPjXJbPaNsS4suEUXNAYcmZBG76H/xzrXdouPJgrNoqoa648I0AgDUmBMajTnVP6J/pprWBw1tQouMyg+yGcgTvoDrtFS2mw1v2bc+qAE/7misX2Q7Z/aG7q+gDfhIzZSQCY1Oh9/8AcJ2y7RXmxLpZbu7dtiuhyliphiTzEzAGlLdho6i/EgPYsTsNWECPIb/+Kq2uOM7MqG2CN1HiYfMQIrE8M7RXm4fiSTNy2IVwJIzEKT6rqZ9OhrC8MvNauo9svmmZA+JIEk+dNJsLSO6fb8T+18lpVJhuI2WRWmJUGMp5ieleVNP3GY3g/Y1bUkrcdxBBJRQIIJ0DOdYjetviRevW2XKilmH4iw2B2yj133qZOKH8Ntfexn5L+dRfbbzHw5Bz9k6dYMnl5VVsSVDrXC7xUZ3XwqB4UM6eZY/SvcNw17iz3r5SdAQg0BgnRZgxp61BxfiXcDNdvFRAks6Ko/4g66+dBMF2jw15si3kLbCWbX3MdfdUspJmoHD7ae25KSZDXXIkxl0LRprTBYwqj7sWy3LKoY/Ia0xMEABGUbeJVWfdpWD7W9uUw9xrNgG64PiZmhFI5dWPUDTzmnt9BG5xWOZDa7q2D4vvSwKkAxOWYncj3ipX4qCf1Ykn8TafIHXWuV8I/SVdVwL1lGQ7lNCPMAkz6SK6JiuPWbVg4oAG2EzrG5nRQPMsQKKaAu4jH3CQYRVUTqhM7RqWWI6Qa9wuNuPobj89so089CT7q4XxfjOIxdwveLQTIUyEXpE6e861d7LcXu4a8hD/AHbMAyTIg6SAJhh1+NNxYk0dex2LW2hvXXOQb5nYeggGJ9BWNPb3Cq+XuyFJ1bIv8x1ze+JoZ+krHtcvWbMsERc5AGhYkiTJ5AfM1jMVl6MY8xG/p+dCjYOVHYu0N4XsKrW7hCiHDKx10PMEfu/Cs/x8d1euLJYDLlJjmikD51L2Tsn7E6CSO7DRvGc7CeWZduWtM7R5mvKwIANq2dRP4APyrlPoWgT9smAdDOhM66Hyo1wkeFDpJuN/xJE+XL+9BmwxYAMx+X9KKcGeFZR+FtP9xtkj51EaGH7LwqgD8X9P60G4NwRe9xGUawy/7blo6Rt7YFGUG8ftT9KrYHEBMXiP4bZ/ldg1de4uxya1bIZInNIICglp8gOdaTtozn7M8N+pVT4RAYEjcbE9PLnrBvgvDP8Aqb1xArEXWUSRChpMjzmBy2PnUnaZ3TDXgMo6gII1luZ068+ddOVs50Y3hQuWns32/Vi8qEmTqQSABz9kidtasLw04rHXraEa3XMwYUTJ06jbTQnbStJ2osD/AEtYaWti1cgAADxDLy3htffQ7sriFTid0sJDAsojQk21b3azRYUXOIcBXC2rwUlw9sgzlmQVIIjaPFp5VNwHgot27XgUm54mYkgiV0GmsQaM8fxAvrlIyyYjlBDLPzpcNE4e3t4URTB5gCfpUNuiq2CUulAEk+Hw7nlpSqxewJLE9SfrSo/J8Ffh+TL8K7d4q04zsLi8wQAfcR+ddVtcbtthvtA1Qoz7a6RKx1nSuMf6FioEWLoB2yoAx90TWswlu5/omIUq4ILAhzD+1bJ0I0HkdTrV8dnPnoxXaLid7FXjcunf2VLABR0AJ9NedDrYA3Ye6T+UVsux/Y1b1vvcQGy/gWYBGviJGsTsPKiWK7A2n/VOUJ5EZl2+OvqafKK0Kn1CnZjjt08Ku3Dmd7AcBiPEYtkqeckTE+VcmZl/ZJPVmJn4ATXROC4PucJjcNcUM7FVkEf+p4FK6SIJk6cudFOGcLwuD8OXMwA+8ZCWOmsGNB5ClaiNps5LdxgQxkHw/rNb6273OBqVDT3kAA+LVwRAA9mffrtWe/SiJx0gHWzbO0dRMVpv0VkthLg3KuwWSdPANvjt51T6JiXsC+H/AKPsTcUsSic4djm9+UGPjVHGcLu4W4qXFIIgyDuOqkb11Ph+MMshkMoE+EDp1n6UH7aoP+ldjP3kanlKyJ2A93SpUrKca2EW4PZxLLiLqiMoVVZ2yiCZJAI1M668qE9seyOHGFa9ahGUSwWSh5ncnL8aOYfEIlmSNZI58vT3VLxO+L2DdAcsowgxOx1ioTaZTimjE9jMWzWhrEFUOu472Pox+NX+I3pWwx37lVPqrOP6UI7F5VRwTyYmNxlYHTrBFaju7Qw6O1s3PB4SDG5MtIjnPuilkQ4gDvZ9P71Z4RfALA/tqfdlP5rQ5FOv5UR4NbAZs5hdPrr8jXOMR2HwfqD8j+dAW4kv2s+MZyotMOU6uf8Adt8a0VrFWBqW/wCP9qy1qznuXJRBmuEgQdQIytmBBnSdtK60TdGl4dZysxa0qOCZKk+I+IA+4E/GqPGwHF4H8QQ/LKflNGuC4I3LLEgBwWG5ZjsQM0A9KD4Swb6XLhYqyrswWRlLSI67/KhRYNrsB8KVuYA2xAJtBY5EqAfjK7UDbB3UvWbqiR3Sq0dVzA+cEhdRrvodicuYeR4ND1A8M9Sp0ojicTbbDLayAXFac+kAcx/nQVapEvZTsEXCMrS0jQmI1G4OtW75uYcNZaIGbQiGhiToeeh00ofZsAEGZI2NXMZizcYs5DNzY70tdAt9Sl9t/jH+xf8A5Uqeb1Kil7BbOh3jH+edZH9JLFcK5XQk2wSOYJIPyrylUx6lPoXeGqO7GkwABOsAbATtUuGsjfXnzMbnlMUqVKXcI9EZTDYlmuYkE6AWgI0gZ25j61dt7ny66n4nU0qVNgjJfpE1xtvzwyT/ADNRf9ErkW7n8bn/APWlKlXR+kldToWF0aYEsqyYEnbnvWZ7ZXC3do2qC/a0IHOZ9aVKua6llzDqChJ1rzhoh3jml2f5WpUqh9Sl0M72XaLjRprd/wC6t5wnDJBXKIGWByEkzA9da9pVbIRkeMWwuIuKPZD6Cql0xMUqVX3IRAbhO5NQ3mNKlTAKYPGXBbKh2A3jMY2ptxiFHn8d6VKol1HHoeDU6yfUnpT2UCvaVNAQOxNQYhiNuleUqoSKP2hv2jSpUqqib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pic>
        <p:nvPicPr>
          <p:cNvPr id="16392" name="Picture 8" descr="http://www.firenze2015.it/wp-content/uploads/2015/11/SDP_0025.jpg"/>
          <p:cNvPicPr>
            <a:picLocks noChangeAspect="1" noChangeArrowheads="1"/>
          </p:cNvPicPr>
          <p:nvPr/>
        </p:nvPicPr>
        <p:blipFill>
          <a:blip r:embed="rId2" cstate="print"/>
          <a:srcRect/>
          <a:stretch>
            <a:fillRect/>
          </a:stretch>
        </p:blipFill>
        <p:spPr bwMode="auto">
          <a:xfrm>
            <a:off x="2627784" y="548680"/>
            <a:ext cx="6144617" cy="4098412"/>
          </a:xfrm>
          <a:prstGeom prst="rect">
            <a:avLst/>
          </a:prstGeom>
          <a:noFill/>
        </p:spPr>
      </p:pic>
      <p:pic>
        <p:nvPicPr>
          <p:cNvPr id="16390" name="Picture 6" descr="http://www.turismo.comune.cremona.it/sites/default/files/imagecache/Fullnode_Images/immagini/oggetti/original_Cattedrale_11.jpg"/>
          <p:cNvPicPr>
            <a:picLocks noChangeAspect="1" noChangeArrowheads="1"/>
          </p:cNvPicPr>
          <p:nvPr/>
        </p:nvPicPr>
        <p:blipFill>
          <a:blip r:embed="rId3" cstate="print"/>
          <a:srcRect/>
          <a:stretch>
            <a:fillRect/>
          </a:stretch>
        </p:blipFill>
        <p:spPr bwMode="auto">
          <a:xfrm rot="20742031">
            <a:off x="855817" y="459108"/>
            <a:ext cx="2700115" cy="406581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firenze2015.it/wp-content/uploads/2015/11/CG10753.jpg"/>
          <p:cNvPicPr>
            <a:picLocks noChangeAspect="1" noChangeArrowheads="1"/>
          </p:cNvPicPr>
          <p:nvPr/>
        </p:nvPicPr>
        <p:blipFill>
          <a:blip r:embed="rId2" cstate="print"/>
          <a:srcRect/>
          <a:stretch>
            <a:fillRect/>
          </a:stretch>
        </p:blipFill>
        <p:spPr bwMode="auto">
          <a:xfrm>
            <a:off x="323528" y="692696"/>
            <a:ext cx="8568952" cy="5472608"/>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firenze2015.it/wp-content/uploads/2015/01/banner-firenze-piccolo.png"/>
          <p:cNvPicPr>
            <a:picLocks noChangeAspect="1" noChangeArrowheads="1"/>
          </p:cNvPicPr>
          <p:nvPr/>
        </p:nvPicPr>
        <p:blipFill>
          <a:blip r:embed="rId2" cstate="print"/>
          <a:srcRect/>
          <a:stretch>
            <a:fillRect/>
          </a:stretch>
        </p:blipFill>
        <p:spPr bwMode="auto">
          <a:xfrm>
            <a:off x="323528" y="260648"/>
            <a:ext cx="1944216" cy="764145"/>
          </a:xfrm>
          <a:prstGeom prst="rect">
            <a:avLst/>
          </a:prstGeom>
          <a:noFill/>
        </p:spPr>
      </p:pic>
      <p:sp>
        <p:nvSpPr>
          <p:cNvPr id="3" name="Titolo 2"/>
          <p:cNvSpPr>
            <a:spLocks noGrp="1"/>
          </p:cNvSpPr>
          <p:nvPr>
            <p:ph type="title"/>
          </p:nvPr>
        </p:nvSpPr>
        <p:spPr>
          <a:xfrm>
            <a:off x="2339752" y="836712"/>
            <a:ext cx="8229600" cy="864096"/>
          </a:xfrm>
        </p:spPr>
        <p:txBody>
          <a:bodyPr/>
          <a:lstStyle/>
          <a:p>
            <a:r>
              <a:rPr lang="it-IT" dirty="0" smtClean="0"/>
              <a:t>Criteri di rinnovamento </a:t>
            </a:r>
            <a:endParaRPr lang="it-IT" dirty="0"/>
          </a:p>
        </p:txBody>
      </p:sp>
      <p:sp>
        <p:nvSpPr>
          <p:cNvPr id="4" name="Segnaposto contenuto 3"/>
          <p:cNvSpPr>
            <a:spLocks noGrp="1"/>
          </p:cNvSpPr>
          <p:nvPr>
            <p:ph idx="1"/>
          </p:nvPr>
        </p:nvSpPr>
        <p:spPr>
          <a:xfrm>
            <a:off x="251520" y="1916832"/>
            <a:ext cx="8445624" cy="4608512"/>
          </a:xfrm>
        </p:spPr>
        <p:txBody>
          <a:bodyPr>
            <a:normAutofit fontScale="77500" lnSpcReduction="20000"/>
          </a:bodyPr>
          <a:lstStyle/>
          <a:p>
            <a:pPr>
              <a:buFontTx/>
              <a:buChar char="-"/>
            </a:pPr>
            <a:r>
              <a:rPr lang="it-IT" dirty="0" smtClean="0"/>
              <a:t>1. La Chiesa italiana “sia una Chiesa libera e aperta alle sfide del presente, mai in difensiva per timore di perdere qualcosa. Mai in difensiva per timore di perdere qualcosa.”</a:t>
            </a:r>
          </a:p>
          <a:p>
            <a:pPr>
              <a:buFontTx/>
              <a:buChar char="-"/>
            </a:pPr>
            <a:r>
              <a:rPr lang="it-IT" b="1" dirty="0" smtClean="0">
                <a:solidFill>
                  <a:srgbClr val="002060"/>
                </a:solidFill>
              </a:rPr>
              <a:t>2. “</a:t>
            </a:r>
            <a:r>
              <a:rPr lang="it-IT" dirty="0" smtClean="0"/>
              <a:t>Davanti ai mali o ai problemi della Chiesa è inutile cercare soluzioni in conservatorismi e fondamentalismi, nella restaurazione di condotte e forme superate che neppure culturalmente hanno capacità di essere significative”. </a:t>
            </a:r>
          </a:p>
          <a:p>
            <a:pPr>
              <a:buFontTx/>
              <a:buChar char="-"/>
            </a:pPr>
            <a:r>
              <a:rPr lang="it-IT" b="1" dirty="0" smtClean="0">
                <a:solidFill>
                  <a:srgbClr val="002060"/>
                </a:solidFill>
              </a:rPr>
              <a:t>3. “</a:t>
            </a:r>
            <a:r>
              <a:rPr lang="it-IT" dirty="0" smtClean="0"/>
              <a:t>Mi piace una Chiesa italiana inquieta, sempre più vicina agli abbandonati, ai dimenticati, agli imperfetti. Desidero una Chiesa lieta col volto di mamma, che comprende, accompagna, accarezza. Sognate anche voi questa Chiesa, credete in essa, innovate con libertà.” </a:t>
            </a:r>
          </a:p>
          <a:p>
            <a:pPr>
              <a:buFontTx/>
              <a:buChar char="-"/>
            </a:pPr>
            <a:r>
              <a:rPr lang="it-IT" dirty="0" smtClean="0"/>
              <a:t>(Papa Francesco a Firenze)</a:t>
            </a:r>
            <a:endParaRPr lang="it-IT" b="1" dirty="0" smtClean="0">
              <a:solidFill>
                <a:srgbClr val="00206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firenze2015.it/wp-content/uploads/2015/01/banner-firenze-piccolo.png"/>
          <p:cNvPicPr>
            <a:picLocks noChangeAspect="1" noChangeArrowheads="1"/>
          </p:cNvPicPr>
          <p:nvPr/>
        </p:nvPicPr>
        <p:blipFill>
          <a:blip r:embed="rId2" cstate="print"/>
          <a:srcRect/>
          <a:stretch>
            <a:fillRect/>
          </a:stretch>
        </p:blipFill>
        <p:spPr bwMode="auto">
          <a:xfrm>
            <a:off x="323528" y="260648"/>
            <a:ext cx="1944216" cy="764145"/>
          </a:xfrm>
          <a:prstGeom prst="rect">
            <a:avLst/>
          </a:prstGeom>
          <a:noFill/>
        </p:spPr>
      </p:pic>
      <p:sp>
        <p:nvSpPr>
          <p:cNvPr id="3" name="Titolo 2"/>
          <p:cNvSpPr>
            <a:spLocks noGrp="1"/>
          </p:cNvSpPr>
          <p:nvPr>
            <p:ph type="title"/>
          </p:nvPr>
        </p:nvSpPr>
        <p:spPr>
          <a:xfrm>
            <a:off x="467544" y="1124744"/>
            <a:ext cx="8229600" cy="864096"/>
          </a:xfrm>
        </p:spPr>
        <p:txBody>
          <a:bodyPr/>
          <a:lstStyle/>
          <a:p>
            <a:r>
              <a:rPr lang="it-IT" dirty="0" err="1" smtClean="0"/>
              <a:t>Evangelii</a:t>
            </a:r>
            <a:r>
              <a:rPr lang="it-IT" dirty="0" smtClean="0"/>
              <a:t> </a:t>
            </a:r>
            <a:r>
              <a:rPr lang="it-IT" dirty="0" err="1" smtClean="0"/>
              <a:t>gaudium</a:t>
            </a:r>
            <a:endParaRPr lang="it-IT" dirty="0"/>
          </a:p>
        </p:txBody>
      </p:sp>
      <p:sp>
        <p:nvSpPr>
          <p:cNvPr id="4" name="Segnaposto contenuto 3"/>
          <p:cNvSpPr>
            <a:spLocks noGrp="1"/>
          </p:cNvSpPr>
          <p:nvPr>
            <p:ph idx="1"/>
          </p:nvPr>
        </p:nvSpPr>
        <p:spPr>
          <a:xfrm>
            <a:off x="467544" y="2204864"/>
            <a:ext cx="8229600" cy="3689251"/>
          </a:xfrm>
        </p:spPr>
        <p:txBody>
          <a:bodyPr>
            <a:normAutofit/>
          </a:bodyPr>
          <a:lstStyle/>
          <a:p>
            <a:pPr>
              <a:buFontTx/>
              <a:buChar char="-"/>
            </a:pPr>
            <a:endParaRPr lang="it-IT" dirty="0" smtClean="0">
              <a:solidFill>
                <a:srgbClr val="002060"/>
              </a:solidFill>
            </a:endParaRPr>
          </a:p>
          <a:p>
            <a:pPr>
              <a:buFontTx/>
              <a:buChar char="-"/>
            </a:pPr>
            <a:r>
              <a:rPr lang="it-IT" dirty="0" smtClean="0"/>
              <a:t>Prendere in mano </a:t>
            </a:r>
            <a:r>
              <a:rPr lang="it-IT" i="1" dirty="0" smtClean="0"/>
              <a:t>l’</a:t>
            </a:r>
            <a:r>
              <a:rPr lang="it-IT" i="1" dirty="0" err="1" smtClean="0"/>
              <a:t>Evangelii</a:t>
            </a:r>
            <a:r>
              <a:rPr lang="it-IT" i="1" dirty="0" smtClean="0"/>
              <a:t> </a:t>
            </a:r>
            <a:r>
              <a:rPr lang="it-IT" i="1" dirty="0" err="1" smtClean="0"/>
              <a:t>Gaudium</a:t>
            </a:r>
            <a:r>
              <a:rPr lang="it-IT" dirty="0" smtClean="0"/>
              <a:t>, </a:t>
            </a:r>
          </a:p>
          <a:p>
            <a:pPr>
              <a:buFontTx/>
              <a:buChar char="-"/>
            </a:pPr>
            <a:r>
              <a:rPr lang="it-IT" dirty="0" smtClean="0"/>
              <a:t>per tradurre in linguaggio attuale il Concilio.</a:t>
            </a:r>
          </a:p>
          <a:p>
            <a:pPr>
              <a:buFontTx/>
              <a:buChar char="-"/>
            </a:pPr>
            <a:r>
              <a:rPr lang="it-IT" b="1" dirty="0" smtClean="0">
                <a:solidFill>
                  <a:srgbClr val="002060"/>
                </a:solidFill>
              </a:rPr>
              <a:t>L’EG </a:t>
            </a:r>
            <a:r>
              <a:rPr lang="it-IT" dirty="0" smtClean="0">
                <a:solidFill>
                  <a:srgbClr val="002060"/>
                </a:solidFill>
              </a:rPr>
              <a:t>intende</a:t>
            </a:r>
            <a:r>
              <a:rPr lang="it-IT" b="1" dirty="0" smtClean="0">
                <a:solidFill>
                  <a:srgbClr val="002060"/>
                </a:solidFill>
              </a:rPr>
              <a:t> </a:t>
            </a:r>
            <a:r>
              <a:rPr lang="it-IT" dirty="0" smtClean="0"/>
              <a:t>“indicare vie per il cammino della Chiesa nei prossimi anni” (n. 1)</a:t>
            </a:r>
            <a:endParaRPr lang="it-IT" b="1" dirty="0" smtClean="0">
              <a:solidFill>
                <a:srgbClr val="002060"/>
              </a:solidFill>
            </a:endParaRPr>
          </a:p>
          <a:p>
            <a:pPr>
              <a:buFontTx/>
              <a:buChar char="-"/>
            </a:pPr>
            <a:endParaRPr lang="it-IT" dirty="0">
              <a:solidFill>
                <a:srgbClr val="00206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firenze2015.it/wp-content/uploads/2015/01/banner-firenze-piccolo.png"/>
          <p:cNvPicPr>
            <a:picLocks noChangeAspect="1" noChangeArrowheads="1"/>
          </p:cNvPicPr>
          <p:nvPr/>
        </p:nvPicPr>
        <p:blipFill>
          <a:blip r:embed="rId2" cstate="print"/>
          <a:srcRect/>
          <a:stretch>
            <a:fillRect/>
          </a:stretch>
        </p:blipFill>
        <p:spPr bwMode="auto">
          <a:xfrm>
            <a:off x="323528" y="260648"/>
            <a:ext cx="1944216" cy="764145"/>
          </a:xfrm>
          <a:prstGeom prst="rect">
            <a:avLst/>
          </a:prstGeom>
          <a:noFill/>
        </p:spPr>
      </p:pic>
      <p:sp>
        <p:nvSpPr>
          <p:cNvPr id="3" name="Titolo 2"/>
          <p:cNvSpPr>
            <a:spLocks noGrp="1"/>
          </p:cNvSpPr>
          <p:nvPr>
            <p:ph type="title"/>
          </p:nvPr>
        </p:nvSpPr>
        <p:spPr>
          <a:xfrm>
            <a:off x="467544" y="1124744"/>
            <a:ext cx="8229600" cy="864096"/>
          </a:xfrm>
        </p:spPr>
        <p:txBody>
          <a:bodyPr/>
          <a:lstStyle/>
          <a:p>
            <a:r>
              <a:rPr lang="it-IT" dirty="0" err="1" smtClean="0"/>
              <a:t>Sinodalità</a:t>
            </a:r>
            <a:endParaRPr lang="it-IT" dirty="0"/>
          </a:p>
        </p:txBody>
      </p:sp>
      <p:sp>
        <p:nvSpPr>
          <p:cNvPr id="4" name="Segnaposto contenuto 3"/>
          <p:cNvSpPr>
            <a:spLocks noGrp="1"/>
          </p:cNvSpPr>
          <p:nvPr>
            <p:ph idx="1"/>
          </p:nvPr>
        </p:nvSpPr>
        <p:spPr>
          <a:xfrm>
            <a:off x="467544" y="2204864"/>
            <a:ext cx="8229600" cy="3689251"/>
          </a:xfrm>
        </p:spPr>
        <p:txBody>
          <a:bodyPr>
            <a:normAutofit/>
          </a:bodyPr>
          <a:lstStyle/>
          <a:p>
            <a:pPr>
              <a:buFontTx/>
              <a:buChar char="-"/>
            </a:pPr>
            <a:endParaRPr lang="it-IT" dirty="0" smtClean="0">
              <a:solidFill>
                <a:srgbClr val="002060"/>
              </a:solidFill>
            </a:endParaRPr>
          </a:p>
          <a:p>
            <a:pPr>
              <a:buFontTx/>
              <a:buChar char="-"/>
            </a:pPr>
            <a:r>
              <a:rPr lang="it-IT" dirty="0" smtClean="0">
                <a:solidFill>
                  <a:srgbClr val="002060"/>
                </a:solidFill>
              </a:rPr>
              <a:t>Rilancio del </a:t>
            </a:r>
            <a:r>
              <a:rPr lang="it-IT" b="1" dirty="0" smtClean="0">
                <a:solidFill>
                  <a:srgbClr val="002060"/>
                </a:solidFill>
              </a:rPr>
              <a:t>Consigli Pastorali parrocchiali</a:t>
            </a:r>
          </a:p>
          <a:p>
            <a:pPr>
              <a:buNone/>
            </a:pPr>
            <a:endParaRPr lang="it-IT" b="1" dirty="0" smtClean="0">
              <a:solidFill>
                <a:srgbClr val="002060"/>
              </a:solidFill>
            </a:endParaRPr>
          </a:p>
          <a:p>
            <a:pPr>
              <a:buFontTx/>
              <a:buChar char="-"/>
            </a:pPr>
            <a:r>
              <a:rPr lang="it-IT" dirty="0" smtClean="0">
                <a:solidFill>
                  <a:srgbClr val="002060"/>
                </a:solidFill>
              </a:rPr>
              <a:t>Ripensare il ruolo dei </a:t>
            </a:r>
            <a:r>
              <a:rPr lang="it-IT" b="1" dirty="0" smtClean="0">
                <a:solidFill>
                  <a:srgbClr val="002060"/>
                </a:solidFill>
              </a:rPr>
              <a:t>laici</a:t>
            </a:r>
          </a:p>
          <a:p>
            <a:pPr>
              <a:buFontTx/>
              <a:buChar char="-"/>
            </a:pPr>
            <a:endParaRPr lang="it-IT" b="1" dirty="0" smtClean="0">
              <a:solidFill>
                <a:srgbClr val="002060"/>
              </a:solidFill>
            </a:endParaRPr>
          </a:p>
          <a:p>
            <a:pPr>
              <a:buFontTx/>
              <a:buChar char="-"/>
            </a:pPr>
            <a:r>
              <a:rPr lang="it-IT" dirty="0" smtClean="0">
                <a:solidFill>
                  <a:srgbClr val="002060"/>
                </a:solidFill>
              </a:rPr>
              <a:t>Il contributo</a:t>
            </a:r>
            <a:r>
              <a:rPr lang="it-IT" b="1" dirty="0" smtClean="0">
                <a:solidFill>
                  <a:srgbClr val="002060"/>
                </a:solidFill>
              </a:rPr>
              <a:t> dell’associazionismo</a:t>
            </a:r>
          </a:p>
          <a:p>
            <a:pPr>
              <a:buFontTx/>
              <a:buChar char="-"/>
            </a:pPr>
            <a:endParaRPr lang="it-IT" dirty="0">
              <a:solidFill>
                <a:srgbClr val="00206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firenze2015.it/wp-content/uploads/2015/01/banner-firenze-piccolo.png"/>
          <p:cNvPicPr>
            <a:picLocks noChangeAspect="1" noChangeArrowheads="1"/>
          </p:cNvPicPr>
          <p:nvPr/>
        </p:nvPicPr>
        <p:blipFill>
          <a:blip r:embed="rId2" cstate="print"/>
          <a:srcRect/>
          <a:stretch>
            <a:fillRect/>
          </a:stretch>
        </p:blipFill>
        <p:spPr bwMode="auto">
          <a:xfrm>
            <a:off x="323528" y="260648"/>
            <a:ext cx="1944216" cy="764145"/>
          </a:xfrm>
          <a:prstGeom prst="rect">
            <a:avLst/>
          </a:prstGeom>
          <a:noFill/>
        </p:spPr>
      </p:pic>
      <p:sp>
        <p:nvSpPr>
          <p:cNvPr id="3" name="Titolo 2"/>
          <p:cNvSpPr>
            <a:spLocks noGrp="1"/>
          </p:cNvSpPr>
          <p:nvPr>
            <p:ph type="title"/>
          </p:nvPr>
        </p:nvSpPr>
        <p:spPr>
          <a:xfrm>
            <a:off x="467544" y="1124744"/>
            <a:ext cx="8229600" cy="864096"/>
          </a:xfrm>
        </p:spPr>
        <p:txBody>
          <a:bodyPr/>
          <a:lstStyle/>
          <a:p>
            <a:r>
              <a:rPr lang="it-IT" dirty="0" smtClean="0"/>
              <a:t>Giovani </a:t>
            </a:r>
            <a:endParaRPr lang="it-IT" dirty="0"/>
          </a:p>
        </p:txBody>
      </p:sp>
      <p:sp>
        <p:nvSpPr>
          <p:cNvPr id="4" name="Segnaposto contenuto 3"/>
          <p:cNvSpPr>
            <a:spLocks noGrp="1"/>
          </p:cNvSpPr>
          <p:nvPr>
            <p:ph idx="1"/>
          </p:nvPr>
        </p:nvSpPr>
        <p:spPr>
          <a:xfrm>
            <a:off x="467544" y="2204864"/>
            <a:ext cx="8229600" cy="3689251"/>
          </a:xfrm>
        </p:spPr>
        <p:txBody>
          <a:bodyPr>
            <a:normAutofit/>
          </a:bodyPr>
          <a:lstStyle/>
          <a:p>
            <a:pPr>
              <a:buFontTx/>
              <a:buChar char="-"/>
            </a:pPr>
            <a:endParaRPr lang="it-IT" dirty="0" smtClean="0">
              <a:solidFill>
                <a:srgbClr val="002060"/>
              </a:solidFill>
            </a:endParaRPr>
          </a:p>
          <a:p>
            <a:pPr>
              <a:buFontTx/>
              <a:buChar char="-"/>
            </a:pPr>
            <a:r>
              <a:rPr lang="it-IT" dirty="0" smtClean="0">
                <a:solidFill>
                  <a:srgbClr val="002060"/>
                </a:solidFill>
              </a:rPr>
              <a:t>Promuovere e accogliere il protagonismo dei giovani </a:t>
            </a:r>
            <a:endParaRPr lang="it-IT" b="1" dirty="0" smtClean="0">
              <a:solidFill>
                <a:srgbClr val="002060"/>
              </a:solidFill>
            </a:endParaRPr>
          </a:p>
          <a:p>
            <a:pPr>
              <a:buNone/>
            </a:pPr>
            <a:endParaRPr lang="it-IT" b="1" dirty="0" smtClean="0">
              <a:solidFill>
                <a:srgbClr val="002060"/>
              </a:solidFill>
            </a:endParaRPr>
          </a:p>
          <a:p>
            <a:pPr>
              <a:buFontTx/>
              <a:buChar char="-"/>
            </a:pPr>
            <a:r>
              <a:rPr lang="it-IT" dirty="0" smtClean="0">
                <a:solidFill>
                  <a:srgbClr val="002060"/>
                </a:solidFill>
              </a:rPr>
              <a:t>Consapevoli della funzione della generazione giovanile nella società e nella chiesa </a:t>
            </a:r>
            <a:endParaRPr lang="it-IT" b="1" dirty="0" smtClean="0">
              <a:solidFill>
                <a:srgbClr val="002060"/>
              </a:solidFill>
            </a:endParaRPr>
          </a:p>
          <a:p>
            <a:pPr>
              <a:buFontTx/>
              <a:buChar char="-"/>
            </a:pPr>
            <a:endParaRPr lang="it-IT" dirty="0">
              <a:solidFill>
                <a:srgbClr val="00206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firenze2015.it/wp-content/uploads/2015/01/banner-firenze-piccolo.png"/>
          <p:cNvPicPr>
            <a:picLocks noChangeAspect="1" noChangeArrowheads="1"/>
          </p:cNvPicPr>
          <p:nvPr/>
        </p:nvPicPr>
        <p:blipFill>
          <a:blip r:embed="rId2" cstate="print"/>
          <a:srcRect/>
          <a:stretch>
            <a:fillRect/>
          </a:stretch>
        </p:blipFill>
        <p:spPr bwMode="auto">
          <a:xfrm>
            <a:off x="323528" y="260648"/>
            <a:ext cx="1944216" cy="764145"/>
          </a:xfrm>
          <a:prstGeom prst="rect">
            <a:avLst/>
          </a:prstGeom>
          <a:noFill/>
        </p:spPr>
      </p:pic>
      <p:sp>
        <p:nvSpPr>
          <p:cNvPr id="3" name="Titolo 2"/>
          <p:cNvSpPr>
            <a:spLocks noGrp="1"/>
          </p:cNvSpPr>
          <p:nvPr>
            <p:ph type="title"/>
          </p:nvPr>
        </p:nvSpPr>
        <p:spPr>
          <a:xfrm>
            <a:off x="467544" y="1124744"/>
            <a:ext cx="8229600" cy="864096"/>
          </a:xfrm>
        </p:spPr>
        <p:txBody>
          <a:bodyPr/>
          <a:lstStyle/>
          <a:p>
            <a:r>
              <a:rPr lang="it-IT" dirty="0" smtClean="0"/>
              <a:t>Giovani </a:t>
            </a:r>
            <a:endParaRPr lang="it-IT" dirty="0"/>
          </a:p>
        </p:txBody>
      </p:sp>
      <p:sp>
        <p:nvSpPr>
          <p:cNvPr id="4" name="Segnaposto contenuto 3"/>
          <p:cNvSpPr>
            <a:spLocks noGrp="1"/>
          </p:cNvSpPr>
          <p:nvPr>
            <p:ph idx="1"/>
          </p:nvPr>
        </p:nvSpPr>
        <p:spPr>
          <a:xfrm>
            <a:off x="539552" y="2132856"/>
            <a:ext cx="8229600" cy="4104456"/>
          </a:xfrm>
        </p:spPr>
        <p:txBody>
          <a:bodyPr>
            <a:normAutofit fontScale="55000" lnSpcReduction="20000"/>
          </a:bodyPr>
          <a:lstStyle/>
          <a:p>
            <a:pPr>
              <a:buFontTx/>
              <a:buChar char="-"/>
            </a:pPr>
            <a:endParaRPr lang="it-IT" dirty="0" smtClean="0">
              <a:solidFill>
                <a:srgbClr val="002060"/>
              </a:solidFill>
            </a:endParaRPr>
          </a:p>
          <a:p>
            <a:r>
              <a:rPr lang="it-IT" sz="3800" dirty="0" smtClean="0"/>
              <a:t>“«La prima risorsa sono i giovani stessi. Purtroppo essi si trovano già in uscita, sia da una società che sembra non aver più bisogno di loro […], che da una Chiesa per la quale provano poco interesse e fascino. Le comunità non di rado tendono a trattenere i giovani, in un disperato tentativo di serrare le fila, nella paura che vadano, che si intromettano, che si sporchino. Occorrono comunità audaci, capaci di scommettere sui giovani, ben sapendo che commetteranno errori e combineranno guai, ma pronte ad accoglierli e comprenderli (non a scusare ogni pigrizia e tollerare l'apatia).” (dalla sintesi della via USCIRE). </a:t>
            </a:r>
          </a:p>
          <a:p>
            <a:pPr>
              <a:buFontTx/>
              <a:buChar char="-"/>
            </a:pPr>
            <a:endParaRPr lang="it-IT" dirty="0">
              <a:solidFill>
                <a:srgbClr val="00206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firenze2015.it/wp-content/uploads/2015/01/banner-firenze-piccolo.png"/>
          <p:cNvPicPr>
            <a:picLocks noChangeAspect="1" noChangeArrowheads="1"/>
          </p:cNvPicPr>
          <p:nvPr/>
        </p:nvPicPr>
        <p:blipFill>
          <a:blip r:embed="rId2" cstate="print"/>
          <a:srcRect/>
          <a:stretch>
            <a:fillRect/>
          </a:stretch>
        </p:blipFill>
        <p:spPr bwMode="auto">
          <a:xfrm>
            <a:off x="323528" y="260648"/>
            <a:ext cx="1944216" cy="764145"/>
          </a:xfrm>
          <a:prstGeom prst="rect">
            <a:avLst/>
          </a:prstGeom>
          <a:noFill/>
        </p:spPr>
      </p:pic>
      <p:sp>
        <p:nvSpPr>
          <p:cNvPr id="3" name="Titolo 2"/>
          <p:cNvSpPr>
            <a:spLocks noGrp="1"/>
          </p:cNvSpPr>
          <p:nvPr>
            <p:ph type="title"/>
          </p:nvPr>
        </p:nvSpPr>
        <p:spPr/>
        <p:txBody>
          <a:bodyPr/>
          <a:lstStyle/>
          <a:p>
            <a:r>
              <a:rPr lang="it-IT" dirty="0" smtClean="0"/>
              <a:t>Provocazioni per l’Azione Cattolica </a:t>
            </a:r>
            <a:endParaRPr lang="it-IT" dirty="0"/>
          </a:p>
        </p:txBody>
      </p:sp>
      <p:sp>
        <p:nvSpPr>
          <p:cNvPr id="4" name="Segnaposto contenuto 3"/>
          <p:cNvSpPr>
            <a:spLocks noGrp="1"/>
          </p:cNvSpPr>
          <p:nvPr>
            <p:ph type="body" idx="1"/>
          </p:nvPr>
        </p:nvSpPr>
        <p:spPr/>
        <p:txBody>
          <a:bodyPr>
            <a:normAutofit/>
          </a:bodyPr>
          <a:lstStyle/>
          <a:p>
            <a:pPr>
              <a:buNone/>
            </a:pPr>
            <a:endParaRPr lang="it-IT" b="1" dirty="0" smtClean="0">
              <a:solidFill>
                <a:srgbClr val="00206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firenze2015.it/wp-content/uploads/2015/01/banner-firenze-piccolo.png"/>
          <p:cNvPicPr>
            <a:picLocks noChangeAspect="1" noChangeArrowheads="1"/>
          </p:cNvPicPr>
          <p:nvPr/>
        </p:nvPicPr>
        <p:blipFill>
          <a:blip r:embed="rId2" cstate="print"/>
          <a:srcRect/>
          <a:stretch>
            <a:fillRect/>
          </a:stretch>
        </p:blipFill>
        <p:spPr bwMode="auto">
          <a:xfrm>
            <a:off x="323528" y="260648"/>
            <a:ext cx="1944216" cy="764145"/>
          </a:xfrm>
          <a:prstGeom prst="rect">
            <a:avLst/>
          </a:prstGeom>
          <a:noFill/>
        </p:spPr>
      </p:pic>
      <p:sp>
        <p:nvSpPr>
          <p:cNvPr id="3" name="Titolo 2"/>
          <p:cNvSpPr>
            <a:spLocks noGrp="1"/>
          </p:cNvSpPr>
          <p:nvPr>
            <p:ph type="title"/>
          </p:nvPr>
        </p:nvSpPr>
        <p:spPr>
          <a:xfrm>
            <a:off x="467544" y="2276872"/>
            <a:ext cx="8229600" cy="2232248"/>
          </a:xfrm>
        </p:spPr>
        <p:txBody>
          <a:bodyPr>
            <a:normAutofit/>
          </a:bodyPr>
          <a:lstStyle/>
          <a:p>
            <a:r>
              <a:rPr lang="it-IT" dirty="0" smtClean="0"/>
              <a:t>Rilancio di uno stile di vita evangelico:</a:t>
            </a:r>
            <a:br>
              <a:rPr lang="it-IT" dirty="0" smtClean="0"/>
            </a:br>
            <a:r>
              <a:rPr lang="it-IT" dirty="0" smtClean="0"/>
              <a:t>cioè la scelta religiosa</a:t>
            </a:r>
            <a:endParaRPr lang="it-IT" dirty="0"/>
          </a:p>
        </p:txBody>
      </p:sp>
      <p:sp>
        <p:nvSpPr>
          <p:cNvPr id="5" name="Segnaposto contenuto 4"/>
          <p:cNvSpPr>
            <a:spLocks noGrp="1"/>
          </p:cNvSpPr>
          <p:nvPr>
            <p:ph idx="1"/>
          </p:nvPr>
        </p:nvSpPr>
        <p:spPr>
          <a:xfrm>
            <a:off x="467544" y="2276872"/>
            <a:ext cx="8183880" cy="1818528"/>
          </a:xfrm>
        </p:spPr>
        <p:txBody>
          <a:bodyPr/>
          <a:lstStyle/>
          <a:p>
            <a:endParaRPr lang="it-IT" dirty="0" smtClean="0"/>
          </a:p>
          <a:p>
            <a:endParaRPr lang="it-IT" dirty="0" smtClean="0"/>
          </a:p>
          <a:p>
            <a:endParaRPr lang="it-IT" dirty="0" smtClean="0"/>
          </a:p>
          <a:p>
            <a:endParaRPr lang="it-IT" dirty="0" smtClean="0"/>
          </a:p>
          <a:p>
            <a:endParaRPr lang="it-IT" dirty="0" smtClean="0"/>
          </a:p>
          <a:p>
            <a:endParaRPr lang="it-IT"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firenze2015.it/wp-content/uploads/2015/01/banner-firenze-piccolo.png"/>
          <p:cNvPicPr>
            <a:picLocks noChangeAspect="1" noChangeArrowheads="1"/>
          </p:cNvPicPr>
          <p:nvPr/>
        </p:nvPicPr>
        <p:blipFill>
          <a:blip r:embed="rId2" cstate="print"/>
          <a:srcRect/>
          <a:stretch>
            <a:fillRect/>
          </a:stretch>
        </p:blipFill>
        <p:spPr bwMode="auto">
          <a:xfrm>
            <a:off x="323528" y="260648"/>
            <a:ext cx="1944216" cy="764145"/>
          </a:xfrm>
          <a:prstGeom prst="rect">
            <a:avLst/>
          </a:prstGeom>
          <a:noFill/>
        </p:spPr>
      </p:pic>
      <p:sp>
        <p:nvSpPr>
          <p:cNvPr id="3" name="Titolo 2"/>
          <p:cNvSpPr>
            <a:spLocks noGrp="1"/>
          </p:cNvSpPr>
          <p:nvPr>
            <p:ph type="title"/>
          </p:nvPr>
        </p:nvSpPr>
        <p:spPr>
          <a:xfrm>
            <a:off x="467544" y="2276872"/>
            <a:ext cx="8229600" cy="2232248"/>
          </a:xfrm>
        </p:spPr>
        <p:txBody>
          <a:bodyPr>
            <a:normAutofit/>
          </a:bodyPr>
          <a:lstStyle/>
          <a:p>
            <a:r>
              <a:rPr lang="it-IT" dirty="0" smtClean="0"/>
              <a:t>Creare luoghi in cui i laici possano prendere la parola, tirocinio di socialità.</a:t>
            </a:r>
            <a:endParaRPr lang="it-IT"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firenze2015.it/wp-content/uploads/2015/01/banner-firenze-piccolo.png"/>
          <p:cNvPicPr>
            <a:picLocks noChangeAspect="1" noChangeArrowheads="1"/>
          </p:cNvPicPr>
          <p:nvPr/>
        </p:nvPicPr>
        <p:blipFill>
          <a:blip r:embed="rId2" cstate="print"/>
          <a:srcRect/>
          <a:stretch>
            <a:fillRect/>
          </a:stretch>
        </p:blipFill>
        <p:spPr bwMode="auto">
          <a:xfrm>
            <a:off x="323528" y="260648"/>
            <a:ext cx="1944216" cy="764145"/>
          </a:xfrm>
          <a:prstGeom prst="rect">
            <a:avLst/>
          </a:prstGeom>
          <a:noFill/>
        </p:spPr>
      </p:pic>
      <p:sp>
        <p:nvSpPr>
          <p:cNvPr id="3" name="Titolo 2"/>
          <p:cNvSpPr>
            <a:spLocks noGrp="1"/>
          </p:cNvSpPr>
          <p:nvPr>
            <p:ph type="title"/>
          </p:nvPr>
        </p:nvSpPr>
        <p:spPr>
          <a:xfrm>
            <a:off x="467544" y="2204864"/>
            <a:ext cx="8229600" cy="864096"/>
          </a:xfrm>
        </p:spPr>
        <p:txBody>
          <a:bodyPr/>
          <a:lstStyle/>
          <a:p>
            <a:r>
              <a:rPr lang="it-IT" dirty="0" smtClean="0"/>
              <a:t>Le opere di misericordia </a:t>
            </a:r>
            <a:endParaRPr lang="it-IT"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firenze2015.it/wp-content/uploads/2015/01/banner-firenze-piccolo.png"/>
          <p:cNvPicPr>
            <a:picLocks noChangeAspect="1" noChangeArrowheads="1"/>
          </p:cNvPicPr>
          <p:nvPr/>
        </p:nvPicPr>
        <p:blipFill>
          <a:blip r:embed="rId2" cstate="print"/>
          <a:srcRect/>
          <a:stretch>
            <a:fillRect/>
          </a:stretch>
        </p:blipFill>
        <p:spPr bwMode="auto">
          <a:xfrm>
            <a:off x="1907704" y="0"/>
            <a:ext cx="1944216" cy="764145"/>
          </a:xfrm>
          <a:prstGeom prst="rect">
            <a:avLst/>
          </a:prstGeom>
          <a:noFill/>
        </p:spPr>
      </p:pic>
      <p:sp>
        <p:nvSpPr>
          <p:cNvPr id="3" name="Titolo 2"/>
          <p:cNvSpPr>
            <a:spLocks noGrp="1"/>
          </p:cNvSpPr>
          <p:nvPr>
            <p:ph type="title"/>
          </p:nvPr>
        </p:nvSpPr>
        <p:spPr>
          <a:xfrm>
            <a:off x="467544" y="2276872"/>
            <a:ext cx="8229600" cy="2232248"/>
          </a:xfrm>
        </p:spPr>
        <p:txBody>
          <a:bodyPr>
            <a:normAutofit fontScale="90000"/>
          </a:bodyPr>
          <a:lstStyle/>
          <a:p>
            <a:r>
              <a:rPr lang="it-IT" dirty="0" smtClean="0"/>
              <a:t>Studiare la società e le sue profonde trasformazioni per affrontare la questione della fede e dell’annuncio</a:t>
            </a:r>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firenze2015.it/wp-content/uploads/2015/01/banner-firenze-piccolo.png"/>
          <p:cNvPicPr>
            <a:picLocks noChangeAspect="1" noChangeArrowheads="1"/>
          </p:cNvPicPr>
          <p:nvPr/>
        </p:nvPicPr>
        <p:blipFill>
          <a:blip r:embed="rId2" cstate="print"/>
          <a:srcRect/>
          <a:stretch>
            <a:fillRect/>
          </a:stretch>
        </p:blipFill>
        <p:spPr bwMode="auto">
          <a:xfrm>
            <a:off x="323528" y="260648"/>
            <a:ext cx="1944216" cy="764145"/>
          </a:xfrm>
          <a:prstGeom prst="rect">
            <a:avLst/>
          </a:prstGeom>
          <a:noFill/>
        </p:spPr>
      </p:pic>
      <p:sp>
        <p:nvSpPr>
          <p:cNvPr id="3" name="Titolo 2"/>
          <p:cNvSpPr>
            <a:spLocks noGrp="1"/>
          </p:cNvSpPr>
          <p:nvPr>
            <p:ph type="title"/>
          </p:nvPr>
        </p:nvSpPr>
        <p:spPr>
          <a:xfrm>
            <a:off x="467544" y="692696"/>
            <a:ext cx="8229600" cy="1143000"/>
          </a:xfrm>
        </p:spPr>
        <p:txBody>
          <a:bodyPr>
            <a:normAutofit fontScale="90000"/>
          </a:bodyPr>
          <a:lstStyle/>
          <a:p>
            <a:r>
              <a:rPr lang="it-IT" dirty="0" smtClean="0"/>
              <a:t>I convegni della Chiesa italiana/1</a:t>
            </a:r>
            <a:endParaRPr lang="it-IT" dirty="0"/>
          </a:p>
        </p:txBody>
      </p:sp>
      <p:sp>
        <p:nvSpPr>
          <p:cNvPr id="4" name="Segnaposto contenuto 3"/>
          <p:cNvSpPr>
            <a:spLocks noGrp="1"/>
          </p:cNvSpPr>
          <p:nvPr>
            <p:ph idx="1"/>
          </p:nvPr>
        </p:nvSpPr>
        <p:spPr>
          <a:xfrm>
            <a:off x="467544" y="2060848"/>
            <a:ext cx="8229600" cy="4525963"/>
          </a:xfrm>
        </p:spPr>
        <p:txBody>
          <a:bodyPr>
            <a:normAutofit/>
          </a:bodyPr>
          <a:lstStyle/>
          <a:p>
            <a:r>
              <a:rPr lang="it-IT" dirty="0" smtClean="0"/>
              <a:t>Che cos’è un convegno ecclesiale?</a:t>
            </a:r>
          </a:p>
          <a:p>
            <a:pPr lvl="1"/>
            <a:r>
              <a:rPr lang="it-IT" dirty="0" smtClean="0"/>
              <a:t>un esercizio di </a:t>
            </a:r>
            <a:r>
              <a:rPr lang="it-IT" dirty="0" err="1" smtClean="0"/>
              <a:t>sinodalità</a:t>
            </a:r>
            <a:r>
              <a:rPr lang="it-IT" dirty="0" smtClean="0"/>
              <a:t>, fatto di </a:t>
            </a:r>
          </a:p>
          <a:p>
            <a:pPr lvl="1"/>
            <a:r>
              <a:rPr lang="it-IT" dirty="0" smtClean="0"/>
              <a:t>preghiera</a:t>
            </a:r>
          </a:p>
          <a:p>
            <a:pPr lvl="1"/>
            <a:r>
              <a:rPr lang="it-IT" dirty="0" smtClean="0"/>
              <a:t>discernimento comunitario (ascolto reciproco, dialogo, </a:t>
            </a:r>
            <a:r>
              <a:rPr lang="it-IT" dirty="0" err="1" smtClean="0"/>
              <a:t>confronto…</a:t>
            </a:r>
            <a:r>
              <a:rPr lang="it-IT" dirty="0" smtClean="0"/>
              <a:t>)</a:t>
            </a:r>
          </a:p>
          <a:p>
            <a:endParaRPr lang="it-IT" dirty="0" smtClean="0"/>
          </a:p>
          <a:p>
            <a:r>
              <a:rPr lang="it-IT" dirty="0" smtClean="0"/>
              <a:t>Assemblea ecclesiale con le forze vive di una Chiesa e con i rappresentati di tutte le vocazioni. </a:t>
            </a: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firenze2015.it/wp-content/uploads/2015/01/banner-firenze-piccolo.png"/>
          <p:cNvPicPr>
            <a:picLocks noChangeAspect="1" noChangeArrowheads="1"/>
          </p:cNvPicPr>
          <p:nvPr/>
        </p:nvPicPr>
        <p:blipFill>
          <a:blip r:embed="rId2" cstate="print"/>
          <a:srcRect/>
          <a:stretch>
            <a:fillRect/>
          </a:stretch>
        </p:blipFill>
        <p:spPr bwMode="auto">
          <a:xfrm>
            <a:off x="323528" y="260648"/>
            <a:ext cx="1944216" cy="764145"/>
          </a:xfrm>
          <a:prstGeom prst="rect">
            <a:avLst/>
          </a:prstGeom>
          <a:noFill/>
        </p:spPr>
      </p:pic>
      <p:sp>
        <p:nvSpPr>
          <p:cNvPr id="3" name="Titolo 2"/>
          <p:cNvSpPr>
            <a:spLocks noGrp="1"/>
          </p:cNvSpPr>
          <p:nvPr>
            <p:ph type="title"/>
          </p:nvPr>
        </p:nvSpPr>
        <p:spPr>
          <a:xfrm>
            <a:off x="467544" y="908720"/>
            <a:ext cx="8229600" cy="1143000"/>
          </a:xfrm>
        </p:spPr>
        <p:txBody>
          <a:bodyPr>
            <a:normAutofit fontScale="90000"/>
          </a:bodyPr>
          <a:lstStyle/>
          <a:p>
            <a:r>
              <a:rPr lang="it-IT" dirty="0" smtClean="0"/>
              <a:t>I convegni della Chiesa italiana/2</a:t>
            </a:r>
            <a:endParaRPr lang="it-IT" dirty="0"/>
          </a:p>
        </p:txBody>
      </p:sp>
      <p:sp>
        <p:nvSpPr>
          <p:cNvPr id="4" name="Segnaposto contenuto 3"/>
          <p:cNvSpPr>
            <a:spLocks noGrp="1"/>
          </p:cNvSpPr>
          <p:nvPr>
            <p:ph idx="1"/>
          </p:nvPr>
        </p:nvSpPr>
        <p:spPr>
          <a:xfrm>
            <a:off x="467544" y="1916832"/>
            <a:ext cx="8229600" cy="4525963"/>
          </a:xfrm>
        </p:spPr>
        <p:txBody>
          <a:bodyPr>
            <a:normAutofit fontScale="85000" lnSpcReduction="20000"/>
          </a:bodyPr>
          <a:lstStyle/>
          <a:p>
            <a:pPr>
              <a:buNone/>
            </a:pPr>
            <a:r>
              <a:rPr lang="it-IT" dirty="0" smtClean="0"/>
              <a:t>I convegni della Chiesa italiana sono stati 5.</a:t>
            </a:r>
          </a:p>
          <a:p>
            <a:pPr>
              <a:buNone/>
            </a:pPr>
            <a:endParaRPr lang="it-IT" dirty="0" smtClean="0"/>
          </a:p>
          <a:p>
            <a:r>
              <a:rPr lang="it-IT" dirty="0" smtClean="0">
                <a:solidFill>
                  <a:srgbClr val="FF0000"/>
                </a:solidFill>
              </a:rPr>
              <a:t>1. Evangelizzazione e Promozione umana, a Roma nel 1976</a:t>
            </a:r>
          </a:p>
          <a:p>
            <a:r>
              <a:rPr lang="it-IT" dirty="0" smtClean="0">
                <a:solidFill>
                  <a:srgbClr val="FF0000"/>
                </a:solidFill>
              </a:rPr>
              <a:t>2. Riconciliazione  cristiana e comunità degli uomini, a Loreto, nel 1985</a:t>
            </a:r>
          </a:p>
          <a:p>
            <a:r>
              <a:rPr lang="it-IT" dirty="0" smtClean="0">
                <a:solidFill>
                  <a:srgbClr val="FF0000"/>
                </a:solidFill>
              </a:rPr>
              <a:t>3. il Vangelo della carità per una nuova società in Italia, a Palermo nel 1995.</a:t>
            </a:r>
          </a:p>
          <a:p>
            <a:endParaRPr lang="it-IT" dirty="0" smtClean="0">
              <a:solidFill>
                <a:srgbClr val="FF0000"/>
              </a:solidFill>
            </a:endParaRPr>
          </a:p>
          <a:p>
            <a:r>
              <a:rPr lang="it-IT" dirty="0" smtClean="0">
                <a:solidFill>
                  <a:srgbClr val="002060"/>
                </a:solidFill>
              </a:rPr>
              <a:t>4. Testimoni di Gesù Risorto, speranza del mondo, a Verona, nel 2006</a:t>
            </a:r>
          </a:p>
          <a:p>
            <a:r>
              <a:rPr lang="it-IT" dirty="0" smtClean="0">
                <a:solidFill>
                  <a:srgbClr val="002060"/>
                </a:solidFill>
              </a:rPr>
              <a:t>5. In Gesù Cristo il nuovo umanesimo, a Firenze nel 2015</a:t>
            </a:r>
            <a:endParaRPr lang="it-IT" dirty="0">
              <a:solidFill>
                <a:srgbClr val="00206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firenze2015.it/wp-content/uploads/2015/01/banner-firenze-piccolo.png"/>
          <p:cNvPicPr>
            <a:picLocks noChangeAspect="1" noChangeArrowheads="1"/>
          </p:cNvPicPr>
          <p:nvPr/>
        </p:nvPicPr>
        <p:blipFill>
          <a:blip r:embed="rId2" cstate="print"/>
          <a:srcRect/>
          <a:stretch>
            <a:fillRect/>
          </a:stretch>
        </p:blipFill>
        <p:spPr bwMode="auto">
          <a:xfrm>
            <a:off x="323528" y="260648"/>
            <a:ext cx="1944216" cy="764145"/>
          </a:xfrm>
          <a:prstGeom prst="rect">
            <a:avLst/>
          </a:prstGeom>
          <a:noFill/>
        </p:spPr>
      </p:pic>
      <p:sp>
        <p:nvSpPr>
          <p:cNvPr id="3" name="Titolo 2"/>
          <p:cNvSpPr>
            <a:spLocks noGrp="1"/>
          </p:cNvSpPr>
          <p:nvPr>
            <p:ph type="title"/>
          </p:nvPr>
        </p:nvSpPr>
        <p:spPr>
          <a:xfrm>
            <a:off x="467544" y="1124744"/>
            <a:ext cx="8229600" cy="864096"/>
          </a:xfrm>
        </p:spPr>
        <p:txBody>
          <a:bodyPr/>
          <a:lstStyle/>
          <a:p>
            <a:r>
              <a:rPr lang="it-IT" dirty="0" smtClean="0"/>
              <a:t>Il convegno di Firenze</a:t>
            </a:r>
            <a:endParaRPr lang="it-IT" dirty="0"/>
          </a:p>
        </p:txBody>
      </p:sp>
      <p:sp>
        <p:nvSpPr>
          <p:cNvPr id="4" name="Segnaposto contenuto 3"/>
          <p:cNvSpPr>
            <a:spLocks noGrp="1"/>
          </p:cNvSpPr>
          <p:nvPr>
            <p:ph idx="1"/>
          </p:nvPr>
        </p:nvSpPr>
        <p:spPr>
          <a:xfrm>
            <a:off x="467544" y="2204864"/>
            <a:ext cx="8229600" cy="3689251"/>
          </a:xfrm>
        </p:spPr>
        <p:txBody>
          <a:bodyPr>
            <a:normAutofit fontScale="77500" lnSpcReduction="20000"/>
          </a:bodyPr>
          <a:lstStyle/>
          <a:p>
            <a:pPr>
              <a:buNone/>
            </a:pPr>
            <a:r>
              <a:rPr lang="it-IT" dirty="0" smtClean="0">
                <a:solidFill>
                  <a:srgbClr val="002060"/>
                </a:solidFill>
              </a:rPr>
              <a:t>Tema:</a:t>
            </a:r>
          </a:p>
          <a:p>
            <a:pPr>
              <a:buNone/>
            </a:pPr>
            <a:r>
              <a:rPr lang="it-IT" sz="4000" dirty="0" smtClean="0">
                <a:solidFill>
                  <a:srgbClr val="002060"/>
                </a:solidFill>
                <a:effectLst>
                  <a:outerShdw blurRad="38100" dist="38100" dir="2700000" algn="tl">
                    <a:srgbClr val="000000">
                      <a:alpha val="43137"/>
                    </a:srgbClr>
                  </a:outerShdw>
                </a:effectLst>
              </a:rPr>
              <a:t>In Gesù Cristo il nuovo umanesimo</a:t>
            </a:r>
          </a:p>
          <a:p>
            <a:pPr>
              <a:buNone/>
            </a:pPr>
            <a:endParaRPr lang="it-IT" sz="4000" dirty="0" smtClean="0">
              <a:solidFill>
                <a:srgbClr val="002060"/>
              </a:solidFill>
              <a:effectLst>
                <a:outerShdw blurRad="38100" dist="38100" dir="2700000" algn="tl">
                  <a:srgbClr val="000000">
                    <a:alpha val="43137"/>
                  </a:srgbClr>
                </a:outerShdw>
              </a:effectLst>
            </a:endParaRPr>
          </a:p>
          <a:p>
            <a:pPr>
              <a:buNone/>
            </a:pPr>
            <a:r>
              <a:rPr lang="it-IT" sz="3100" dirty="0" smtClean="0">
                <a:solidFill>
                  <a:srgbClr val="002060"/>
                </a:solidFill>
              </a:rPr>
              <a:t>Il tema si è risolto in questa tesi:</a:t>
            </a:r>
          </a:p>
          <a:p>
            <a:pPr>
              <a:buNone/>
            </a:pPr>
            <a:r>
              <a:rPr lang="it-IT" sz="4000" b="1" dirty="0" smtClean="0">
                <a:solidFill>
                  <a:srgbClr val="002060"/>
                </a:solidFill>
              </a:rPr>
              <a:t>Fare vedere l’uomo in cui crediamo, immagine di Gesù Cristo, attraverso GESTI evangelici espliciti e radicali, concreti come le opere di misericordia </a:t>
            </a:r>
            <a:endParaRPr lang="it-IT" sz="4000" b="1" dirty="0">
              <a:solidFill>
                <a:srgbClr val="00206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firenze2015.it/wp-content/uploads/2015/01/banner-firenze-piccolo.png"/>
          <p:cNvPicPr>
            <a:picLocks noChangeAspect="1" noChangeArrowheads="1"/>
          </p:cNvPicPr>
          <p:nvPr/>
        </p:nvPicPr>
        <p:blipFill>
          <a:blip r:embed="rId3" cstate="print"/>
          <a:srcRect/>
          <a:stretch>
            <a:fillRect/>
          </a:stretch>
        </p:blipFill>
        <p:spPr bwMode="auto">
          <a:xfrm>
            <a:off x="323528" y="260648"/>
            <a:ext cx="1944216" cy="764145"/>
          </a:xfrm>
          <a:prstGeom prst="rect">
            <a:avLst/>
          </a:prstGeom>
          <a:noFill/>
        </p:spPr>
      </p:pic>
      <p:sp>
        <p:nvSpPr>
          <p:cNvPr id="3" name="Titolo 2"/>
          <p:cNvSpPr>
            <a:spLocks noGrp="1"/>
          </p:cNvSpPr>
          <p:nvPr>
            <p:ph type="title"/>
          </p:nvPr>
        </p:nvSpPr>
        <p:spPr>
          <a:xfrm>
            <a:off x="467544" y="1124744"/>
            <a:ext cx="8229600" cy="864096"/>
          </a:xfrm>
        </p:spPr>
        <p:txBody>
          <a:bodyPr/>
          <a:lstStyle/>
          <a:p>
            <a:r>
              <a:rPr lang="it-IT" dirty="0" smtClean="0"/>
              <a:t>Il convegno di Firenze</a:t>
            </a:r>
            <a:endParaRPr lang="it-IT" dirty="0"/>
          </a:p>
        </p:txBody>
      </p:sp>
      <p:sp>
        <p:nvSpPr>
          <p:cNvPr id="4" name="Segnaposto contenuto 3"/>
          <p:cNvSpPr>
            <a:spLocks noGrp="1"/>
          </p:cNvSpPr>
          <p:nvPr>
            <p:ph idx="1"/>
          </p:nvPr>
        </p:nvSpPr>
        <p:spPr>
          <a:xfrm>
            <a:off x="467544" y="2204864"/>
            <a:ext cx="8229600" cy="3689251"/>
          </a:xfrm>
        </p:spPr>
        <p:txBody>
          <a:bodyPr>
            <a:normAutofit lnSpcReduction="10000"/>
          </a:bodyPr>
          <a:lstStyle/>
          <a:p>
            <a:pPr>
              <a:buNone/>
            </a:pPr>
            <a:r>
              <a:rPr lang="it-IT" dirty="0" smtClean="0">
                <a:solidFill>
                  <a:srgbClr val="002060"/>
                </a:solidFill>
              </a:rPr>
              <a:t>Ha fatto appello all’</a:t>
            </a:r>
            <a:r>
              <a:rPr lang="it-IT" b="1" dirty="0" smtClean="0">
                <a:solidFill>
                  <a:srgbClr val="002060"/>
                </a:solidFill>
              </a:rPr>
              <a:t>esperienza</a:t>
            </a:r>
            <a:r>
              <a:rPr lang="it-IT" dirty="0" smtClean="0">
                <a:solidFill>
                  <a:srgbClr val="002060"/>
                </a:solidFill>
              </a:rPr>
              <a:t>, dentro un paradigma di Chiesa che parla con i gesti, non con  le enunciazioni dottrinali.</a:t>
            </a:r>
          </a:p>
          <a:p>
            <a:pPr>
              <a:buNone/>
            </a:pPr>
            <a:endParaRPr lang="it-IT" dirty="0" smtClean="0">
              <a:solidFill>
                <a:srgbClr val="002060"/>
              </a:solidFill>
            </a:endParaRPr>
          </a:p>
          <a:p>
            <a:pPr>
              <a:buNone/>
            </a:pPr>
            <a:r>
              <a:rPr lang="it-IT" dirty="0" smtClean="0">
                <a:solidFill>
                  <a:srgbClr val="002060"/>
                </a:solidFill>
              </a:rPr>
              <a:t>Ha ricevuto una forte attenzione da Papa Francesco. Il suo discorso, </a:t>
            </a:r>
            <a:r>
              <a:rPr lang="it-IT" b="1" dirty="0" smtClean="0">
                <a:solidFill>
                  <a:srgbClr val="002060"/>
                </a:solidFill>
              </a:rPr>
              <a:t>“un’enciclica per la Chiesa italiana”, </a:t>
            </a:r>
            <a:r>
              <a:rPr lang="it-IT" dirty="0" smtClean="0">
                <a:solidFill>
                  <a:srgbClr val="002060"/>
                </a:solidFill>
              </a:rPr>
              <a:t>sprona la Chiesa italiana ad un</a:t>
            </a:r>
            <a:r>
              <a:rPr lang="it-IT" b="1" dirty="0" smtClean="0">
                <a:solidFill>
                  <a:srgbClr val="002060"/>
                </a:solidFill>
              </a:rPr>
              <a:t> cambiamento di stile e di passo.</a:t>
            </a:r>
            <a:endParaRPr lang="it-IT" b="1" dirty="0">
              <a:solidFill>
                <a:srgbClr val="00206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firenze2015.it/wp-content/uploads/2015/01/banner-firenze-piccolo.png"/>
          <p:cNvPicPr>
            <a:picLocks noChangeAspect="1" noChangeArrowheads="1"/>
          </p:cNvPicPr>
          <p:nvPr/>
        </p:nvPicPr>
        <p:blipFill>
          <a:blip r:embed="rId2" cstate="print"/>
          <a:srcRect/>
          <a:stretch>
            <a:fillRect/>
          </a:stretch>
        </p:blipFill>
        <p:spPr bwMode="auto">
          <a:xfrm>
            <a:off x="323528" y="260648"/>
            <a:ext cx="1944216" cy="764145"/>
          </a:xfrm>
          <a:prstGeom prst="rect">
            <a:avLst/>
          </a:prstGeom>
          <a:noFill/>
        </p:spPr>
      </p:pic>
      <p:sp>
        <p:nvSpPr>
          <p:cNvPr id="3" name="Titolo 2"/>
          <p:cNvSpPr>
            <a:spLocks noGrp="1"/>
          </p:cNvSpPr>
          <p:nvPr>
            <p:ph type="title"/>
          </p:nvPr>
        </p:nvSpPr>
        <p:spPr>
          <a:xfrm>
            <a:off x="467544" y="620688"/>
            <a:ext cx="8229600" cy="1143000"/>
          </a:xfrm>
        </p:spPr>
        <p:txBody>
          <a:bodyPr/>
          <a:lstStyle/>
          <a:p>
            <a:r>
              <a:rPr lang="it-IT" dirty="0" smtClean="0"/>
              <a:t>Il discorso di Papa Francesco </a:t>
            </a:r>
            <a:endParaRPr lang="it-IT" dirty="0"/>
          </a:p>
        </p:txBody>
      </p:sp>
      <p:sp>
        <p:nvSpPr>
          <p:cNvPr id="4" name="Segnaposto contenuto 3"/>
          <p:cNvSpPr>
            <a:spLocks noGrp="1"/>
          </p:cNvSpPr>
          <p:nvPr>
            <p:ph idx="1"/>
          </p:nvPr>
        </p:nvSpPr>
        <p:spPr>
          <a:xfrm>
            <a:off x="467544" y="1988840"/>
            <a:ext cx="8229600" cy="3960440"/>
          </a:xfrm>
        </p:spPr>
        <p:txBody>
          <a:bodyPr>
            <a:normAutofit lnSpcReduction="10000"/>
          </a:bodyPr>
          <a:lstStyle/>
          <a:p>
            <a:pPr>
              <a:buFontTx/>
              <a:buChar char="-"/>
            </a:pPr>
            <a:r>
              <a:rPr lang="it-IT" dirty="0" smtClean="0">
                <a:solidFill>
                  <a:srgbClr val="002060"/>
                </a:solidFill>
              </a:rPr>
              <a:t>Ecce Homo</a:t>
            </a:r>
          </a:p>
          <a:p>
            <a:pPr>
              <a:buFontTx/>
              <a:buChar char="-"/>
            </a:pPr>
            <a:r>
              <a:rPr lang="it-IT" dirty="0" smtClean="0">
                <a:solidFill>
                  <a:srgbClr val="002060"/>
                </a:solidFill>
              </a:rPr>
              <a:t>I sentimenti di Gesù: umiltà, disinteresse, beatitudine</a:t>
            </a:r>
          </a:p>
          <a:p>
            <a:pPr>
              <a:buFontTx/>
              <a:buChar char="-"/>
            </a:pPr>
            <a:r>
              <a:rPr lang="it-IT" dirty="0" smtClean="0">
                <a:solidFill>
                  <a:srgbClr val="002060"/>
                </a:solidFill>
              </a:rPr>
              <a:t>Fare opere di misericordia </a:t>
            </a:r>
          </a:p>
          <a:p>
            <a:pPr>
              <a:buFontTx/>
              <a:buChar char="-"/>
            </a:pPr>
            <a:r>
              <a:rPr lang="it-IT" dirty="0" smtClean="0">
                <a:solidFill>
                  <a:srgbClr val="002060"/>
                </a:solidFill>
              </a:rPr>
              <a:t>Fine della lusinga del potere</a:t>
            </a:r>
          </a:p>
          <a:p>
            <a:pPr>
              <a:buFontTx/>
              <a:buChar char="-"/>
            </a:pPr>
            <a:r>
              <a:rPr lang="it-IT" dirty="0" smtClean="0">
                <a:solidFill>
                  <a:srgbClr val="002060"/>
                </a:solidFill>
              </a:rPr>
              <a:t>i giovani</a:t>
            </a:r>
          </a:p>
          <a:p>
            <a:pPr>
              <a:buFontTx/>
              <a:buChar char="-"/>
            </a:pPr>
            <a:r>
              <a:rPr lang="it-IT" dirty="0" smtClean="0">
                <a:solidFill>
                  <a:srgbClr val="002060"/>
                </a:solidFill>
              </a:rPr>
              <a:t>Rinnovare la Chiesa secondo l’</a:t>
            </a:r>
            <a:r>
              <a:rPr lang="it-IT" dirty="0" err="1" smtClean="0">
                <a:solidFill>
                  <a:srgbClr val="002060"/>
                </a:solidFill>
              </a:rPr>
              <a:t>Evangelii</a:t>
            </a:r>
            <a:r>
              <a:rPr lang="it-IT" dirty="0" smtClean="0">
                <a:solidFill>
                  <a:srgbClr val="002060"/>
                </a:solidFill>
              </a:rPr>
              <a:t> </a:t>
            </a:r>
            <a:r>
              <a:rPr lang="it-IT" dirty="0" err="1" smtClean="0">
                <a:solidFill>
                  <a:srgbClr val="002060"/>
                </a:solidFill>
              </a:rPr>
              <a:t>Gaudium</a:t>
            </a:r>
            <a:endParaRPr lang="it-IT" dirty="0" smtClean="0">
              <a:solidFill>
                <a:srgbClr val="002060"/>
              </a:solidFill>
            </a:endParaRPr>
          </a:p>
          <a:p>
            <a:pPr>
              <a:buFontTx/>
              <a:buChar char="-"/>
            </a:pPr>
            <a:r>
              <a:rPr lang="it-IT" dirty="0" smtClean="0">
                <a:solidFill>
                  <a:srgbClr val="002060"/>
                </a:solidFill>
              </a:rPr>
              <a:t>Un sogno di Chiesa </a:t>
            </a:r>
          </a:p>
          <a:p>
            <a:pPr>
              <a:buFontTx/>
              <a:buChar char="-"/>
            </a:pPr>
            <a:endParaRPr lang="it-IT" dirty="0" smtClean="0"/>
          </a:p>
          <a:p>
            <a:pPr>
              <a:buFontTx/>
              <a:buChar char="-"/>
            </a:pPr>
            <a:endParaRPr lang="it-IT" dirty="0">
              <a:solidFill>
                <a:srgbClr val="00206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firenze2015.it/wp-content/uploads/2015/01/banner-firenze-piccolo.png"/>
          <p:cNvPicPr>
            <a:picLocks noChangeAspect="1" noChangeArrowheads="1"/>
          </p:cNvPicPr>
          <p:nvPr/>
        </p:nvPicPr>
        <p:blipFill>
          <a:blip r:embed="rId2" cstate="print"/>
          <a:srcRect/>
          <a:stretch>
            <a:fillRect/>
          </a:stretch>
        </p:blipFill>
        <p:spPr bwMode="auto">
          <a:xfrm>
            <a:off x="323528" y="260648"/>
            <a:ext cx="1944216" cy="764145"/>
          </a:xfrm>
          <a:prstGeom prst="rect">
            <a:avLst/>
          </a:prstGeom>
          <a:noFill/>
        </p:spPr>
      </p:pic>
      <p:sp>
        <p:nvSpPr>
          <p:cNvPr id="3" name="Titolo 2"/>
          <p:cNvSpPr>
            <a:spLocks noGrp="1"/>
          </p:cNvSpPr>
          <p:nvPr>
            <p:ph type="title"/>
          </p:nvPr>
        </p:nvSpPr>
        <p:spPr>
          <a:xfrm>
            <a:off x="539552" y="692696"/>
            <a:ext cx="8229600" cy="1143000"/>
          </a:xfrm>
        </p:spPr>
        <p:txBody>
          <a:bodyPr/>
          <a:lstStyle/>
          <a:p>
            <a:r>
              <a:rPr lang="it-IT" dirty="0" smtClean="0"/>
              <a:t>Il discorso di Papa Francesco </a:t>
            </a:r>
            <a:endParaRPr lang="it-IT" dirty="0"/>
          </a:p>
        </p:txBody>
      </p:sp>
      <p:sp>
        <p:nvSpPr>
          <p:cNvPr id="4" name="Segnaposto contenuto 3"/>
          <p:cNvSpPr>
            <a:spLocks noGrp="1"/>
          </p:cNvSpPr>
          <p:nvPr>
            <p:ph idx="1"/>
          </p:nvPr>
        </p:nvSpPr>
        <p:spPr>
          <a:xfrm>
            <a:off x="683568" y="2060848"/>
            <a:ext cx="8229600" cy="3960440"/>
          </a:xfrm>
        </p:spPr>
        <p:txBody>
          <a:bodyPr>
            <a:normAutofit fontScale="92500" lnSpcReduction="10000"/>
          </a:bodyPr>
          <a:lstStyle/>
          <a:p>
            <a:pPr>
              <a:buFontTx/>
              <a:buChar char="-"/>
            </a:pPr>
            <a:r>
              <a:rPr lang="it-IT" sz="3000" dirty="0" smtClean="0">
                <a:solidFill>
                  <a:srgbClr val="002060"/>
                </a:solidFill>
                <a:effectLst>
                  <a:outerShdw blurRad="38100" dist="38100" dir="2700000" algn="tl">
                    <a:srgbClr val="000000">
                      <a:alpha val="43137"/>
                    </a:srgbClr>
                  </a:outerShdw>
                </a:effectLst>
              </a:rPr>
              <a:t>Ecce Homo</a:t>
            </a:r>
          </a:p>
          <a:p>
            <a:pPr>
              <a:buFontTx/>
              <a:buChar char="-"/>
            </a:pPr>
            <a:r>
              <a:rPr lang="it-IT" dirty="0" smtClean="0">
                <a:solidFill>
                  <a:srgbClr val="002060"/>
                </a:solidFill>
              </a:rPr>
              <a:t>L’umanesimo cristiano nasce dall’umanità del Figlio di Dio.</a:t>
            </a:r>
          </a:p>
          <a:p>
            <a:pPr>
              <a:buFontTx/>
              <a:buChar char="-"/>
            </a:pPr>
            <a:endParaRPr lang="it-IT" dirty="0" smtClean="0">
              <a:solidFill>
                <a:srgbClr val="002060"/>
              </a:solidFill>
            </a:endParaRPr>
          </a:p>
          <a:p>
            <a:pPr>
              <a:buFontTx/>
              <a:buChar char="-"/>
            </a:pPr>
            <a:r>
              <a:rPr lang="it-IT" dirty="0" smtClean="0"/>
              <a:t>“Guardando il suo volto che cosa vediamo? Innanzitutto il volto di un Dio «svuotato», di un Dio che ha assunto la condizione di servo, umiliato e obbediente fino alla morte. Il volto di Gesù è simile a quello di tanti nostri fratelli umiliati, resi schiavi, svuotati”. </a:t>
            </a:r>
          </a:p>
          <a:p>
            <a:pPr>
              <a:buFontTx/>
              <a:buChar char="-"/>
            </a:pPr>
            <a:endParaRPr lang="it-IT" dirty="0">
              <a:solidFill>
                <a:srgbClr val="00206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firenze2015.it/wp-content/uploads/2015/01/banner-firenze-piccolo.png"/>
          <p:cNvPicPr>
            <a:picLocks noChangeAspect="1" noChangeArrowheads="1"/>
          </p:cNvPicPr>
          <p:nvPr/>
        </p:nvPicPr>
        <p:blipFill>
          <a:blip r:embed="rId2" cstate="print"/>
          <a:srcRect/>
          <a:stretch>
            <a:fillRect/>
          </a:stretch>
        </p:blipFill>
        <p:spPr bwMode="auto">
          <a:xfrm>
            <a:off x="323528" y="260648"/>
            <a:ext cx="1944216" cy="764145"/>
          </a:xfrm>
          <a:prstGeom prst="rect">
            <a:avLst/>
          </a:prstGeom>
          <a:noFill/>
        </p:spPr>
      </p:pic>
      <p:sp>
        <p:nvSpPr>
          <p:cNvPr id="3" name="Titolo 2"/>
          <p:cNvSpPr>
            <a:spLocks noGrp="1"/>
          </p:cNvSpPr>
          <p:nvPr>
            <p:ph type="title"/>
          </p:nvPr>
        </p:nvSpPr>
        <p:spPr>
          <a:xfrm>
            <a:off x="539552" y="692696"/>
            <a:ext cx="8229600" cy="1143000"/>
          </a:xfrm>
        </p:spPr>
        <p:txBody>
          <a:bodyPr/>
          <a:lstStyle/>
          <a:p>
            <a:r>
              <a:rPr lang="it-IT" dirty="0" smtClean="0"/>
              <a:t>Il discorso di Papa Francesco </a:t>
            </a:r>
            <a:endParaRPr lang="it-IT" dirty="0"/>
          </a:p>
        </p:txBody>
      </p:sp>
      <p:sp>
        <p:nvSpPr>
          <p:cNvPr id="4" name="Segnaposto contenuto 3"/>
          <p:cNvSpPr>
            <a:spLocks noGrp="1"/>
          </p:cNvSpPr>
          <p:nvPr>
            <p:ph idx="1"/>
          </p:nvPr>
        </p:nvSpPr>
        <p:spPr>
          <a:xfrm>
            <a:off x="683568" y="2060848"/>
            <a:ext cx="8229600" cy="3960440"/>
          </a:xfrm>
        </p:spPr>
        <p:txBody>
          <a:bodyPr>
            <a:normAutofit/>
          </a:bodyPr>
          <a:lstStyle/>
          <a:p>
            <a:pPr>
              <a:buFontTx/>
              <a:buChar char="-"/>
            </a:pPr>
            <a:r>
              <a:rPr lang="it-IT" sz="3000" dirty="0" smtClean="0">
                <a:solidFill>
                  <a:srgbClr val="002060"/>
                </a:solidFill>
                <a:effectLst>
                  <a:outerShdw blurRad="38100" dist="38100" dir="2700000" algn="tl">
                    <a:srgbClr val="000000">
                      <a:alpha val="43137"/>
                    </a:srgbClr>
                  </a:outerShdw>
                </a:effectLst>
              </a:rPr>
              <a:t>Beatitudini e opere di misericordia </a:t>
            </a:r>
            <a:endParaRPr lang="it-IT" dirty="0" smtClean="0">
              <a:solidFill>
                <a:srgbClr val="002060"/>
              </a:solidFill>
            </a:endParaRPr>
          </a:p>
          <a:p>
            <a:pPr>
              <a:buFontTx/>
              <a:buChar char="-"/>
            </a:pPr>
            <a:endParaRPr lang="it-IT" dirty="0" smtClean="0">
              <a:solidFill>
                <a:srgbClr val="002060"/>
              </a:solidFill>
            </a:endParaRPr>
          </a:p>
          <a:p>
            <a:pPr>
              <a:buFontTx/>
              <a:buChar char="-"/>
            </a:pPr>
            <a:r>
              <a:rPr lang="it-IT" dirty="0" smtClean="0"/>
              <a:t>“Le beatitudini e le parole sul giudizio universale ci aiutano a vivere la vita cristiana a livello di santità. Sono poche parole, semplici, ma pratiche. Due pilastri: le beatitudini e le parole del giudizio finale.” </a:t>
            </a:r>
          </a:p>
          <a:p>
            <a:pPr>
              <a:buFontTx/>
              <a:buChar char="-"/>
            </a:pPr>
            <a:endParaRPr lang="it-IT" dirty="0">
              <a:solidFill>
                <a:srgbClr val="00206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tro">
  <a:themeElements>
    <a:clrScheme name="Astr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tr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317</TotalTime>
  <Words>1224</Words>
  <Application>Microsoft Office PowerPoint</Application>
  <PresentationFormat>Presentazione su schermo (4:3)</PresentationFormat>
  <Paragraphs>118</Paragraphs>
  <Slides>29</Slides>
  <Notes>2</Notes>
  <HiddenSlides>0</HiddenSlides>
  <MMClips>0</MMClips>
  <ScaleCrop>false</ScaleCrop>
  <HeadingPairs>
    <vt:vector size="4" baseType="variant">
      <vt:variant>
        <vt:lpstr>Tema</vt:lpstr>
      </vt:variant>
      <vt:variant>
        <vt:i4>1</vt:i4>
      </vt:variant>
      <vt:variant>
        <vt:lpstr>Titoli diapositive</vt:lpstr>
      </vt:variant>
      <vt:variant>
        <vt:i4>29</vt:i4>
      </vt:variant>
    </vt:vector>
  </HeadingPairs>
  <TitlesOfParts>
    <vt:vector size="30" baseType="lpstr">
      <vt:lpstr>Astro</vt:lpstr>
      <vt:lpstr>Diapositiva 1</vt:lpstr>
      <vt:lpstr>Diapositiva 2</vt:lpstr>
      <vt:lpstr>I convegni della Chiesa italiana/1</vt:lpstr>
      <vt:lpstr>I convegni della Chiesa italiana/2</vt:lpstr>
      <vt:lpstr>Il convegno di Firenze</vt:lpstr>
      <vt:lpstr>Il convegno di Firenze</vt:lpstr>
      <vt:lpstr>Il discorso di Papa Francesco </vt:lpstr>
      <vt:lpstr>Il discorso di Papa Francesco </vt:lpstr>
      <vt:lpstr>Il discorso di Papa Francesco </vt:lpstr>
      <vt:lpstr>Il discorso di Papa Francesco </vt:lpstr>
      <vt:lpstr>Il discorso di Papa Francesco </vt:lpstr>
      <vt:lpstr>Il discorso di Papa Francesco </vt:lpstr>
      <vt:lpstr>Le cinque vie </vt:lpstr>
      <vt:lpstr>Le cinque vie  USCIRE</vt:lpstr>
      <vt:lpstr>Le cinque vie  ANNUNCIARE</vt:lpstr>
      <vt:lpstr>Le cinque vie  ABITARE</vt:lpstr>
      <vt:lpstr>Le cinque vie  EDUCARE</vt:lpstr>
      <vt:lpstr>Le cinque vie  TRASFIGURARE</vt:lpstr>
      <vt:lpstr>E ora?</vt:lpstr>
      <vt:lpstr>Criteri di rinnovamento </vt:lpstr>
      <vt:lpstr>Evangelii gaudium</vt:lpstr>
      <vt:lpstr>Sinodalità</vt:lpstr>
      <vt:lpstr>Giovani </vt:lpstr>
      <vt:lpstr>Giovani </vt:lpstr>
      <vt:lpstr>Provocazioni per l’Azione Cattolica </vt:lpstr>
      <vt:lpstr>Rilancio di uno stile di vita evangelico: cioè la scelta religiosa</vt:lpstr>
      <vt:lpstr>Creare luoghi in cui i laici possano prendere la parola, tirocinio di socialità.</vt:lpstr>
      <vt:lpstr>Le opere di misericordia </vt:lpstr>
      <vt:lpstr>Studiare la società e le sue profonde trasformazioni per affrontare la questione della fede e dell’annuncio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Paola</dc:creator>
  <cp:lastModifiedBy>Paola</cp:lastModifiedBy>
  <cp:revision>44</cp:revision>
  <dcterms:created xsi:type="dcterms:W3CDTF">2016-01-13T07:19:28Z</dcterms:created>
  <dcterms:modified xsi:type="dcterms:W3CDTF">2016-01-22T14:35:18Z</dcterms:modified>
</cp:coreProperties>
</file>